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86" r:id="rId2"/>
    <p:sldId id="294" r:id="rId3"/>
    <p:sldId id="295" r:id="rId4"/>
    <p:sldId id="285" r:id="rId5"/>
    <p:sldId id="278" r:id="rId6"/>
    <p:sldId id="275" r:id="rId7"/>
    <p:sldId id="276" r:id="rId8"/>
    <p:sldId id="256" r:id="rId9"/>
    <p:sldId id="277" r:id="rId10"/>
    <p:sldId id="279" r:id="rId11"/>
    <p:sldId id="257" r:id="rId12"/>
    <p:sldId id="258" r:id="rId13"/>
    <p:sldId id="259" r:id="rId14"/>
    <p:sldId id="280" r:id="rId15"/>
    <p:sldId id="260" r:id="rId16"/>
    <p:sldId id="282" r:id="rId17"/>
    <p:sldId id="264" r:id="rId18"/>
    <p:sldId id="273" r:id="rId19"/>
    <p:sldId id="274" r:id="rId20"/>
    <p:sldId id="281" r:id="rId21"/>
    <p:sldId id="261" r:id="rId22"/>
    <p:sldId id="262" r:id="rId23"/>
    <p:sldId id="283" r:id="rId24"/>
    <p:sldId id="265" r:id="rId25"/>
    <p:sldId id="266" r:id="rId26"/>
    <p:sldId id="263" r:id="rId27"/>
    <p:sldId id="267" r:id="rId28"/>
    <p:sldId id="268" r:id="rId29"/>
    <p:sldId id="271" r:id="rId30"/>
    <p:sldId id="284" r:id="rId31"/>
    <p:sldId id="270" r:id="rId32"/>
    <p:sldId id="269" r:id="rId33"/>
    <p:sldId id="296" r:id="rId34"/>
    <p:sldId id="297" r:id="rId35"/>
    <p:sldId id="289" r:id="rId36"/>
    <p:sldId id="28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6214" autoAdjust="0"/>
  </p:normalViewPr>
  <p:slideViewPr>
    <p:cSldViewPr snapToGrid="0">
      <p:cViewPr varScale="1">
        <p:scale>
          <a:sx n="116" d="100"/>
          <a:sy n="116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85A7D-65E5-4BB7-98F2-7FBA7B0E63B5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A706C-1F34-4615-9A13-70A98B2C88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3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07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典薬寮 権助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畢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9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典薬寮 権助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畢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(=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寫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37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1A706C-1F34-4615-9A13-70A98B2C88B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55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43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65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93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599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7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1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7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0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16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23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43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16737-B9B6-40DA-8F53-7D1108B3186F}" type="datetimeFigureOut">
              <a:rPr lang="ko-KR" altLang="en-US" smtClean="0"/>
              <a:t>2018-02-26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C7C4F-280F-4622-8BC0-E37CB00D95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44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.wikipedia.org/wiki/%E4%B8%B9%E6%B3%A2%E9%9B%85%E5%BF%A0" TargetMode="External"/><Relationship Id="rId5" Type="http://schemas.openxmlformats.org/officeDocument/2006/relationships/hyperlink" Target="https://kotobank.jp/word/%E5%92%8C%E6%B0%97%E5%97%A3%E6%88%90-1121519" TargetMode="Externa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90336" y="1633754"/>
            <a:ext cx="6153664" cy="98587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accent5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상한론</a:t>
            </a:r>
            <a:r>
              <a:rPr lang="ko-KR" altLang="en-US" sz="3600" dirty="0" err="1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이라는</a:t>
            </a:r>
            <a:r>
              <a:rPr lang="ko-KR" altLang="en-US" sz="3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 </a:t>
            </a:r>
            <a:r>
              <a:rPr lang="ko-KR" altLang="en-US" sz="36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책들</a:t>
            </a:r>
            <a:endParaRPr lang="ko-KR" altLang="en-US" sz="36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90336" y="4728519"/>
            <a:ext cx="6153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오준호</a:t>
            </a:r>
            <a:endParaRPr lang="ko-KR" altLang="en-US" sz="24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t="383" b="2790"/>
          <a:stretch/>
        </p:blipFill>
        <p:spPr>
          <a:xfrm>
            <a:off x="1161999" y="1252151"/>
            <a:ext cx="1828337" cy="41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8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康平本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8</a:t>
            </a:r>
            <a:r>
              <a:rPr lang="en-US" altLang="ko-KR" dirty="0" smtClean="0">
                <a:latin typeface="맑은 고딕" panose="020B0503020000020004" pitchFamily="50" charset="-127"/>
              </a:rPr>
              <a:t>04</a:t>
            </a:r>
            <a:r>
              <a:rPr lang="ko-KR" altLang="en-US" dirty="0" smtClean="0">
                <a:latin typeface="맑은 고딕" panose="020B0503020000020004" pitchFamily="50" charset="-127"/>
              </a:rPr>
              <a:t>년 </a:t>
            </a:r>
            <a:r>
              <a:rPr lang="ko-KR" altLang="en-US" dirty="0">
                <a:latin typeface="맑은 고딕" panose="020B0503020000020004" pitchFamily="50" charset="-127"/>
              </a:rPr>
              <a:t>일본 승려 </a:t>
            </a:r>
            <a:r>
              <a:rPr lang="ko-KR" altLang="en-US" dirty="0" smtClean="0">
                <a:latin typeface="맑은 고딕" panose="020B0503020000020004" pitchFamily="50" charset="-127"/>
              </a:rPr>
              <a:t>空海가 </a:t>
            </a:r>
            <a:r>
              <a:rPr lang="ko-KR" altLang="en-US" dirty="0">
                <a:latin typeface="맑은 고딕" panose="020B0503020000020004" pitchFamily="50" charset="-127"/>
              </a:rPr>
              <a:t>唐에서 </a:t>
            </a:r>
            <a:r>
              <a:rPr lang="ko-KR" altLang="en-US" dirty="0" smtClean="0">
                <a:latin typeface="맑은 고딕" panose="020B0503020000020004" pitchFamily="50" charset="-127"/>
              </a:rPr>
              <a:t>가져온 것으로 추정</a:t>
            </a:r>
            <a:r>
              <a:rPr lang="en-US" altLang="ko-KR" dirty="0" smtClean="0">
                <a:latin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</a:rPr>
              <a:t>李顺保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</a:rPr>
              <a:t>804</a:t>
            </a:r>
            <a:r>
              <a:rPr lang="ko-KR" altLang="en-US" sz="1600" dirty="0">
                <a:latin typeface="맑은 고딕" panose="020B0503020000020004" pitchFamily="50" charset="-127"/>
              </a:rPr>
              <a:t>년 일본에서 중국으로 파견한 제</a:t>
            </a:r>
            <a:r>
              <a:rPr lang="en-US" altLang="ko-KR" sz="1600" dirty="0">
                <a:latin typeface="맑은 고딕" panose="020B0503020000020004" pitchFamily="50" charset="-127"/>
              </a:rPr>
              <a:t>17</a:t>
            </a:r>
            <a:r>
              <a:rPr lang="ko-KR" altLang="en-US" sz="1600" dirty="0">
                <a:latin typeface="맑은 고딕" panose="020B0503020000020004" pitchFamily="50" charset="-127"/>
              </a:rPr>
              <a:t>차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견당사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</a:rPr>
              <a:t>遣唐使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</a:rPr>
              <a:t>일행으로 참가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806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대량의 책과 함께 귀국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강평본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상한론은</a:t>
            </a:r>
            <a:r>
              <a:rPr lang="ko-KR" altLang="en-US" sz="1600" dirty="0">
                <a:latin typeface="맑은 고딕" panose="020B0503020000020004" pitchFamily="50" charset="-127"/>
              </a:rPr>
              <a:t> 이 때 함께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필사되어</a:t>
            </a:r>
            <a:r>
              <a:rPr lang="ko-KR" altLang="en-US" sz="1600" dirty="0">
                <a:latin typeface="맑은 고딕" panose="020B0503020000020004" pitchFamily="50" charset="-127"/>
              </a:rPr>
              <a:t> 일본에 전해진 것으로 보임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</a:rPr>
              <a:t>1937</a:t>
            </a:r>
            <a:r>
              <a:rPr lang="ko-KR" altLang="en-US" dirty="0">
                <a:latin typeface="맑은 고딕" panose="020B0503020000020004" pitchFamily="50" charset="-127"/>
              </a:rPr>
              <a:t>년 </a:t>
            </a:r>
            <a:r>
              <a:rPr lang="ko-KR" altLang="en-US" dirty="0" err="1">
                <a:latin typeface="맑은 고딕" panose="020B0503020000020004" pitchFamily="50" charset="-127"/>
              </a:rPr>
              <a:t>오오츠카</a:t>
            </a:r>
            <a:r>
              <a:rPr lang="ko-KR" altLang="en-US" dirty="0">
                <a:latin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</a:rPr>
              <a:t>게이세츠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</a:rPr>
              <a:t>大塚敬節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  <a:r>
              <a:rPr lang="ko-KR" altLang="en-US" dirty="0" smtClean="0">
                <a:latin typeface="맑은 고딕" panose="020B0503020000020004" pitchFamily="50" charset="-127"/>
              </a:rPr>
              <a:t>의 보고로 세상에 알려짐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利根川尚方의 家藏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遺書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가운데에서 발견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이 외에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他家藏本一部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和氣氏古本傷寒論 二部를 추가로 찾아 교정함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독특한 형태를 가짐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송본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상한론과</a:t>
            </a:r>
            <a:r>
              <a:rPr lang="ko-KR" altLang="en-US" sz="1600" dirty="0">
                <a:latin typeface="맑은 고딕" panose="020B0503020000020004" pitchFamily="50" charset="-127"/>
              </a:rPr>
              <a:t> 조문 순서와 내용이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유사하나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辨脈法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平脈法가 없고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每葉 </a:t>
            </a:r>
            <a:r>
              <a:rPr lang="en-US" altLang="ko-KR" sz="1600" dirty="0">
                <a:latin typeface="맑은 고딕" panose="020B0503020000020004" pitchFamily="50" charset="-127"/>
              </a:rPr>
              <a:t>16</a:t>
            </a:r>
            <a:r>
              <a:rPr lang="ko-KR" altLang="en-US" sz="1600" dirty="0">
                <a:latin typeface="맑은 고딕" panose="020B0503020000020004" pitchFamily="50" charset="-127"/>
              </a:rPr>
              <a:t>行</a:t>
            </a:r>
            <a:r>
              <a:rPr lang="en-US" altLang="ko-KR" sz="1600" dirty="0">
                <a:latin typeface="맑은 고딕" panose="020B0503020000020004" pitchFamily="50" charset="-127"/>
              </a:rPr>
              <a:t>, 1</a:t>
            </a:r>
            <a:r>
              <a:rPr lang="ko-KR" altLang="en-US" sz="1600" dirty="0">
                <a:latin typeface="맑은 고딕" panose="020B0503020000020004" pitchFamily="50" charset="-127"/>
              </a:rPr>
              <a:t>行 </a:t>
            </a:r>
            <a:r>
              <a:rPr lang="en-US" altLang="ko-KR" sz="1600" dirty="0">
                <a:latin typeface="맑은 고딕" panose="020B0503020000020004" pitchFamily="50" charset="-127"/>
              </a:rPr>
              <a:t>15 14 13</a:t>
            </a:r>
            <a:r>
              <a:rPr lang="ko-KR" altLang="en-US" sz="1600" dirty="0">
                <a:latin typeface="맑은 고딕" panose="020B0503020000020004" pitchFamily="50" charset="-127"/>
              </a:rPr>
              <a:t>자의 </a:t>
            </a:r>
            <a:r>
              <a:rPr lang="en-US" altLang="ko-KR" sz="1600" dirty="0">
                <a:latin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</a:rPr>
              <a:t>가지 종류로 구성되며</a:t>
            </a:r>
            <a:endParaRPr lang="en-US" altLang="ko-KR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傍書와 嵌注가 있음</a:t>
            </a:r>
            <a:endParaRPr lang="ko-KR" altLang="en-US" sz="16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185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6117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Ref : </a:t>
            </a:r>
            <a:r>
              <a:rPr lang="ko-KR" altLang="en-US" sz="1000" dirty="0" smtClean="0"/>
              <a:t>수금당장서본</a:t>
            </a:r>
            <a:endParaRPr lang="ko-KR" altLang="en-US" sz="1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67" y="925918"/>
            <a:ext cx="3357109" cy="5051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219" y="931001"/>
            <a:ext cx="3202703" cy="5046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33011" y="544474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표제지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133602" y="544474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권말 </a:t>
            </a:r>
            <a:r>
              <a:rPr lang="ko-KR" altLang="en-US" sz="1400" dirty="0" err="1" smtClean="0"/>
              <a:t>필사기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2675935" y="1911575"/>
            <a:ext cx="667909" cy="346228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648572" y="1911575"/>
            <a:ext cx="970059" cy="346228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194881" y="1333154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1346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7131" y="1333154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1060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직선 화살표 연결선 14"/>
          <p:cNvCxnSpPr>
            <a:endCxn id="13" idx="2"/>
          </p:cNvCxnSpPr>
          <p:nvPr/>
        </p:nvCxnSpPr>
        <p:spPr>
          <a:xfrm flipH="1" flipV="1">
            <a:off x="3113256" y="1640931"/>
            <a:ext cx="63612" cy="27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12" idx="2"/>
          </p:cNvCxnSpPr>
          <p:nvPr/>
        </p:nvCxnSpPr>
        <p:spPr>
          <a:xfrm flipV="1">
            <a:off x="2469200" y="1640931"/>
            <a:ext cx="31806" cy="37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hlinkClick r:id="rId5"/>
          </p:cNvPr>
          <p:cNvSpPr/>
          <p:nvPr/>
        </p:nvSpPr>
        <p:spPr>
          <a:xfrm>
            <a:off x="159947" y="3748965"/>
            <a:ext cx="1177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和気嗣成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(1275-1355)</a:t>
            </a:r>
          </a:p>
        </p:txBody>
      </p:sp>
      <p:sp>
        <p:nvSpPr>
          <p:cNvPr id="20" name="직사각형 19">
            <a:hlinkClick r:id="rId6"/>
          </p:cNvPr>
          <p:cNvSpPr/>
          <p:nvPr/>
        </p:nvSpPr>
        <p:spPr>
          <a:xfrm>
            <a:off x="167545" y="2913223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ko-KR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丹波雅</a:t>
            </a:r>
            <a:r>
              <a:rPr lang="ja-JP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忠</a:t>
            </a:r>
            <a:endParaRPr lang="en-US" altLang="ja-JP" sz="14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ja-JP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(1021-1088)</a:t>
            </a:r>
            <a:endParaRPr lang="ja-JP" altLang="ko-KR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75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2807" y="1322916"/>
            <a:ext cx="8616286" cy="4815418"/>
            <a:chOff x="217761" y="1386599"/>
            <a:chExt cx="8616286" cy="481541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3183"/>
            <a:stretch/>
          </p:blipFill>
          <p:spPr>
            <a:xfrm>
              <a:off x="5947939" y="1386599"/>
              <a:ext cx="2886108" cy="481541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4352"/>
            <a:stretch/>
          </p:blipFill>
          <p:spPr>
            <a:xfrm>
              <a:off x="3145722" y="1386600"/>
              <a:ext cx="2802283" cy="481541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61" y="1386599"/>
              <a:ext cx="2927961" cy="4815417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5649154" y="2043413"/>
            <a:ext cx="849136" cy="3625795"/>
          </a:xfrm>
          <a:prstGeom prst="rect">
            <a:avLst/>
          </a:prstGeom>
          <a:solidFill>
            <a:schemeClr val="tx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15484" y="2043414"/>
            <a:ext cx="970059" cy="3625794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38329" y="2043414"/>
            <a:ext cx="3013546" cy="362579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38329" y="739400"/>
            <a:ext cx="3013546" cy="4611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13</a:t>
            </a:r>
            <a:r>
              <a:rPr lang="ko-KR" altLang="en-US" sz="1600" dirty="0" smtClean="0">
                <a:latin typeface="+mn-ea"/>
              </a:rPr>
              <a:t>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15484" y="739400"/>
            <a:ext cx="970059" cy="461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14</a:t>
            </a:r>
            <a:r>
              <a:rPr lang="ko-KR" altLang="en-US" sz="1600" dirty="0" smtClean="0">
                <a:latin typeface="+mn-ea"/>
              </a:rPr>
              <a:t>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649152" y="739400"/>
            <a:ext cx="849138" cy="46117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+mn-ea"/>
              </a:rPr>
              <a:t>15</a:t>
            </a:r>
            <a:r>
              <a:rPr lang="ko-KR" altLang="en-US" sz="1600" dirty="0" smtClean="0">
                <a:latin typeface="+mn-ea"/>
              </a:rPr>
              <a:t>자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6039" y="6138333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41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765508" y="6138333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/>
              <a:t>42</a:t>
            </a:r>
            <a:endParaRPr lang="ko-KR" alt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630282" y="6138333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43</a:t>
            </a:r>
            <a:endParaRPr lang="ko-KR" alt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5696778" y="1612139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006-1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61901" y="1612139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006-2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89426" y="1612139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007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70890" y="1608928"/>
            <a:ext cx="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008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26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86"/>
          <a:stretch/>
        </p:blipFill>
        <p:spPr>
          <a:xfrm>
            <a:off x="4577021" y="1117134"/>
            <a:ext cx="2912330" cy="48150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389" y="1121381"/>
            <a:ext cx="2923862" cy="4810822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14" idx="2"/>
          </p:cNvCxnSpPr>
          <p:nvPr/>
        </p:nvCxnSpPr>
        <p:spPr>
          <a:xfrm>
            <a:off x="2530352" y="931972"/>
            <a:ext cx="1109912" cy="2750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5" idx="2"/>
          </p:cNvCxnSpPr>
          <p:nvPr/>
        </p:nvCxnSpPr>
        <p:spPr>
          <a:xfrm flipH="1">
            <a:off x="6267710" y="955826"/>
            <a:ext cx="667557" cy="294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2215570" y="557401"/>
            <a:ext cx="629563" cy="374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>
                <a:solidFill>
                  <a:schemeClr val="lt1"/>
                </a:solidFill>
                <a:latin typeface="+mn-ea"/>
              </a:rPr>
              <a:t>嵌注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20485" y="581255"/>
            <a:ext cx="629563" cy="374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600" dirty="0" smtClean="0">
                <a:solidFill>
                  <a:schemeClr val="lt1"/>
                </a:solidFill>
                <a:latin typeface="+mn-ea"/>
              </a:rPr>
              <a:t>傍書</a:t>
            </a:r>
            <a:endParaRPr lang="ko-KR" altLang="en-US" sz="16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66681" y="5907507"/>
            <a:ext cx="333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70</a:t>
            </a:r>
            <a:endParaRPr lang="ko-KR" alt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3125700" y="5932202"/>
            <a:ext cx="3396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71</a:t>
            </a:r>
            <a:endParaRPr lang="ko-KR" alt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5648757" y="1541939"/>
            <a:ext cx="5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044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61936" y="1541939"/>
            <a:ext cx="5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046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813058" y="1541939"/>
            <a:ext cx="58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045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465997" y="3682221"/>
            <a:ext cx="348533" cy="1733906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93443" y="3904858"/>
            <a:ext cx="348533" cy="62072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7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金匱玉函經 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治平 </a:t>
            </a:r>
            <a:r>
              <a:rPr lang="en-US" altLang="ko-KR" dirty="0" smtClean="0">
                <a:latin typeface="맑은 고딕" panose="020B0503020000020004" pitchFamily="50" charset="-127"/>
              </a:rPr>
              <a:t>3</a:t>
            </a:r>
            <a:r>
              <a:rPr lang="ko-KR" altLang="en-US" dirty="0" smtClean="0">
                <a:latin typeface="맑은 고딕" panose="020B0503020000020004" pitchFamily="50" charset="-127"/>
              </a:rPr>
              <a:t>년</a:t>
            </a:r>
            <a:r>
              <a:rPr lang="en-US" altLang="ko-KR" dirty="0">
                <a:latin typeface="맑은 고딕" panose="020B0503020000020004" pitchFamily="50" charset="-127"/>
              </a:rPr>
              <a:t>(</a:t>
            </a:r>
            <a:r>
              <a:rPr lang="en-US" altLang="ko-KR" dirty="0" smtClean="0">
                <a:latin typeface="맑은 고딕" panose="020B0503020000020004" pitchFamily="50" charset="-127"/>
              </a:rPr>
              <a:t>1066) </a:t>
            </a:r>
            <a:r>
              <a:rPr lang="ko-KR" altLang="en-US" dirty="0">
                <a:latin typeface="맑은 고딕" panose="020B0503020000020004" pitchFamily="50" charset="-127"/>
              </a:rPr>
              <a:t>北宋 校正醫書局에서 </a:t>
            </a:r>
            <a:r>
              <a:rPr lang="en-US" altLang="ko-KR" dirty="0" smtClean="0">
                <a:latin typeface="맑은 고딕" panose="020B0503020000020004" pitchFamily="50" charset="-127"/>
              </a:rPr>
              <a:t>8</a:t>
            </a:r>
            <a:r>
              <a:rPr lang="ko-KR" altLang="en-US" dirty="0" smtClean="0">
                <a:latin typeface="맑은 고딕" panose="020B0503020000020004" pitchFamily="50" charset="-127"/>
              </a:rPr>
              <a:t>卷으로 </a:t>
            </a:r>
            <a:r>
              <a:rPr lang="ko-KR" altLang="en-US" dirty="0">
                <a:latin typeface="맑은 고딕" panose="020B0503020000020004" pitchFamily="50" charset="-127"/>
              </a:rPr>
              <a:t>간행함</a:t>
            </a:r>
            <a:endParaRPr lang="en-US" altLang="ko-KR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간행 이후 南宋 시기에 한 차례 </a:t>
            </a:r>
            <a:r>
              <a:rPr lang="ko-KR" altLang="en-US" dirty="0" smtClean="0"/>
              <a:t>간행된 것으로 추정됨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康熙 刻本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가운데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南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宋 欽宗 趙桓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(1126-1127)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避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諱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인 丸을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圓으로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피휘한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것이 보임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청초 康熙 </a:t>
            </a:r>
            <a:r>
              <a:rPr lang="en-US" altLang="ko-KR" dirty="0" smtClean="0"/>
              <a:t>56</a:t>
            </a:r>
            <a:r>
              <a:rPr lang="ko-KR" altLang="en-US" dirty="0" smtClean="0"/>
              <a:t>년</a:t>
            </a:r>
            <a:r>
              <a:rPr lang="en-US" altLang="ko-KR" dirty="0"/>
              <a:t>(1717)</a:t>
            </a:r>
            <a:r>
              <a:rPr lang="ko-KR" altLang="en-US" dirty="0"/>
              <a:t>에 何焯의 手抄本을 접한 </a:t>
            </a:r>
            <a:r>
              <a:rPr lang="ko-KR" altLang="en-US" dirty="0" smtClean="0"/>
              <a:t>陳世杰 비로서 </a:t>
            </a:r>
            <a:r>
              <a:rPr lang="ko-KR" altLang="en-US" dirty="0"/>
              <a:t>이 책이 다시 </a:t>
            </a:r>
            <a:r>
              <a:rPr lang="ko-KR" altLang="en-US" dirty="0" smtClean="0"/>
              <a:t>간행함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널리 유통되지 않아 후대에 끼친 영향은 상대적으로 적으나 </a:t>
            </a:r>
            <a:r>
              <a:rPr lang="ko-KR" altLang="en-US" dirty="0" err="1" smtClean="0"/>
              <a:t>상한론</a:t>
            </a:r>
            <a:r>
              <a:rPr lang="ko-KR" altLang="en-US" dirty="0" smtClean="0"/>
              <a:t> 이본으로서 가치를 </a:t>
            </a:r>
            <a:r>
              <a:rPr lang="ko-KR" altLang="en-US" dirty="0" smtClean="0"/>
              <a:t>가짐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前論後方의 </a:t>
            </a:r>
            <a:r>
              <a:rPr lang="ko-KR" altLang="en-US" dirty="0" smtClean="0"/>
              <a:t>형식을 보임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前論後方은 초기 </a:t>
            </a:r>
            <a:r>
              <a:rPr lang="ko-KR" altLang="en-US" dirty="0" err="1"/>
              <a:t>상한잡병론</a:t>
            </a:r>
            <a:r>
              <a:rPr lang="ko-KR" altLang="en-US" dirty="0"/>
              <a:t> 형식으로 </a:t>
            </a:r>
            <a:r>
              <a:rPr lang="ko-KR" altLang="en-US" dirty="0" smtClean="0"/>
              <a:t>추정되나</a:t>
            </a:r>
            <a:r>
              <a:rPr lang="en-US" altLang="ko-KR" dirty="0" smtClean="0"/>
              <a:t>,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唐本 傷寒論 이후 方證同條가 보편화 됨</a:t>
            </a: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42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2" y="678722"/>
            <a:ext cx="4119281" cy="55381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54" y="678722"/>
            <a:ext cx="4112745" cy="55829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Ref : </a:t>
            </a:r>
            <a:r>
              <a:rPr lang="ko-KR" altLang="en-US" sz="1000" dirty="0" smtClean="0"/>
              <a:t>淸康熙</a:t>
            </a:r>
            <a:r>
              <a:rPr lang="en-US" altLang="ko-KR" sz="1000" dirty="0"/>
              <a:t>50</a:t>
            </a:r>
            <a:r>
              <a:rPr lang="ko-KR" altLang="en-US" sz="1000" dirty="0"/>
              <a:t>년</a:t>
            </a:r>
            <a:r>
              <a:rPr lang="en-US" altLang="ko-KR" sz="1000" dirty="0"/>
              <a:t>(1716) </a:t>
            </a:r>
            <a:r>
              <a:rPr lang="ko-KR" altLang="en-US" sz="1000" dirty="0"/>
              <a:t>陳世杰刻本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96129" y="1126432"/>
            <a:ext cx="1452087" cy="180623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879489" y="3447812"/>
            <a:ext cx="348533" cy="942956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879489" y="5379308"/>
            <a:ext cx="348533" cy="60351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01694" y="815546"/>
            <a:ext cx="348533" cy="38717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唐本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千金要方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내용은 적으나 傷寒病과 雜病을 모두 담고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卷</a:t>
            </a:r>
            <a:r>
              <a:rPr lang="zh-TW" altLang="en-US" sz="14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第九傷寒</a:t>
            </a:r>
            <a:r>
              <a:rPr lang="zh-TW" altLang="en-US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上 </a:t>
            </a:r>
            <a:r>
              <a:rPr lang="en-US" altLang="zh-TW" sz="1400" b="1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江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南諸師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秘仲景要方不傳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상한부분</a:t>
            </a:r>
            <a:r>
              <a:rPr lang="ko-KR" altLang="en-US" dirty="0" smtClean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권</a:t>
            </a:r>
            <a:r>
              <a:rPr lang="en-US" altLang="ko-KR" sz="1400" dirty="0" smtClean="0"/>
              <a:t>09 </a:t>
            </a:r>
            <a:r>
              <a:rPr lang="ko-KR" altLang="en-US" sz="1400" dirty="0" smtClean="0"/>
              <a:t>傷寒例 第一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권</a:t>
            </a:r>
            <a:r>
              <a:rPr lang="en-US" altLang="ko-KR" sz="1400" dirty="0" smtClean="0"/>
              <a:t>09 </a:t>
            </a:r>
            <a:r>
              <a:rPr lang="ko-KR" altLang="en-US" sz="1400" dirty="0" smtClean="0"/>
              <a:t>發汗湯第五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宜吐第七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宜下第八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發汗吐下後第九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권</a:t>
            </a:r>
            <a:r>
              <a:rPr lang="en-US" altLang="ko-KR" sz="1400" dirty="0"/>
              <a:t>10 </a:t>
            </a:r>
            <a:r>
              <a:rPr lang="ko-KR" altLang="en-US" sz="1400" dirty="0"/>
              <a:t>勞復第二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잡병부분</a:t>
            </a:r>
            <a:endParaRPr lang="ko-KR" altLang="en-US" dirty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권</a:t>
            </a:r>
            <a:r>
              <a:rPr lang="en-US" altLang="ko-KR" sz="1400" dirty="0"/>
              <a:t>10 </a:t>
            </a:r>
            <a:r>
              <a:rPr lang="ko-KR" altLang="en-US" sz="1400" dirty="0"/>
              <a:t>百合第三</a:t>
            </a:r>
            <a:r>
              <a:rPr lang="en-US" altLang="ko-KR" sz="1400" dirty="0"/>
              <a:t>, </a:t>
            </a:r>
            <a:r>
              <a:rPr lang="ko-KR" altLang="en-US" sz="1400" dirty="0"/>
              <a:t>傷寒不發汗變成孤惑第四</a:t>
            </a:r>
            <a:r>
              <a:rPr lang="en-US" altLang="ko-KR" sz="1400" dirty="0"/>
              <a:t>, </a:t>
            </a:r>
            <a:r>
              <a:rPr lang="ko-KR" altLang="en-US" sz="1400" dirty="0"/>
              <a:t>傷寒發黃第五</a:t>
            </a:r>
            <a:r>
              <a:rPr lang="en-US" altLang="ko-KR" sz="1400" dirty="0"/>
              <a:t>, </a:t>
            </a:r>
            <a:r>
              <a:rPr lang="ko-KR" altLang="en-US" sz="1400" dirty="0"/>
              <a:t>溫瘧第六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제</a:t>
            </a:r>
            <a:r>
              <a:rPr lang="en-US" altLang="ko-KR" sz="1400" dirty="0"/>
              <a:t>26 </a:t>
            </a:r>
            <a:r>
              <a:rPr lang="ko-KR" altLang="en-US" sz="1400" dirty="0" smtClean="0"/>
              <a:t>食治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천금익방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傷寒病에 </a:t>
            </a:r>
            <a:r>
              <a:rPr lang="ko-KR" altLang="en-US" dirty="0"/>
              <a:t>해당되는 내용만 있으나 내용이 비교적 완전하다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상한부분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권</a:t>
            </a:r>
            <a:r>
              <a:rPr lang="en-US" altLang="ko-KR" sz="1400" dirty="0"/>
              <a:t>09 </a:t>
            </a:r>
            <a:r>
              <a:rPr lang="ko-KR" altLang="en-US" sz="1400" dirty="0"/>
              <a:t>太陽病用桂枝湯注第一 </a:t>
            </a:r>
            <a:r>
              <a:rPr lang="en-US" altLang="ko-KR" sz="1400" dirty="0"/>
              <a:t>- </a:t>
            </a:r>
            <a:r>
              <a:rPr lang="ko-KR" altLang="en-US" sz="1400" dirty="0"/>
              <a:t>少陽病狀第九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권</a:t>
            </a:r>
            <a:r>
              <a:rPr lang="en-US" altLang="ko-KR" sz="1400" dirty="0"/>
              <a:t>10 </a:t>
            </a:r>
            <a:r>
              <a:rPr lang="ko-KR" altLang="en-US" sz="1400" dirty="0"/>
              <a:t>太陽病狀第一 </a:t>
            </a:r>
            <a:r>
              <a:rPr lang="en-US" altLang="ko-KR" sz="1400" dirty="0"/>
              <a:t>~ </a:t>
            </a:r>
            <a:r>
              <a:rPr lang="ko-KR" altLang="en-US" sz="1400" dirty="0"/>
              <a:t>陰易病已後勞復第七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953687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22917" y="530494"/>
            <a:ext cx="4198742" cy="5547340"/>
            <a:chOff x="4650217" y="869051"/>
            <a:chExt cx="4198742" cy="554734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94" r="52789" b="10377"/>
            <a:stretch/>
          </p:blipFill>
          <p:spPr>
            <a:xfrm>
              <a:off x="4650217" y="869051"/>
              <a:ext cx="4198742" cy="554734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173939" y="1073419"/>
              <a:ext cx="302147" cy="515555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t="19595" r="55576" b="10376"/>
          <a:stretch/>
        </p:blipFill>
        <p:spPr>
          <a:xfrm>
            <a:off x="4819242" y="530494"/>
            <a:ext cx="3998181" cy="55642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661177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ko-KR" altLang="en-US" sz="1000" dirty="0" smtClean="0"/>
              <a:t>江戶醫學影北宋本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270444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3" t="13639" r="3391" b="8731"/>
          <a:stretch/>
        </p:blipFill>
        <p:spPr>
          <a:xfrm>
            <a:off x="870694" y="653536"/>
            <a:ext cx="3653885" cy="56415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"/>
          <a:stretch/>
        </p:blipFill>
        <p:spPr>
          <a:xfrm>
            <a:off x="4524579" y="653536"/>
            <a:ext cx="3657600" cy="561242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7636643" y="903328"/>
            <a:ext cx="294199" cy="5112841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630740" y="900491"/>
            <a:ext cx="274281" cy="5115677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605956" y="3804377"/>
            <a:ext cx="329753" cy="232178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354620" y="2713389"/>
            <a:ext cx="306996" cy="341276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03283" y="867199"/>
            <a:ext cx="319793" cy="525895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864743" y="869866"/>
            <a:ext cx="275192" cy="429418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1778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ko-KR" altLang="en-US" sz="1000" dirty="0" smtClean="0"/>
              <a:t>日本文政十二年</a:t>
            </a:r>
            <a:r>
              <a:rPr lang="zh-TW" altLang="en-US" sz="1000" dirty="0" smtClean="0"/>
              <a:t>翻</a:t>
            </a:r>
            <a:r>
              <a:rPr lang="zh-TW" altLang="en-US" sz="1000" dirty="0"/>
              <a:t>刻元大</a:t>
            </a:r>
            <a:r>
              <a:rPr lang="zh-TW" altLang="en-US" sz="1000" dirty="0" smtClean="0"/>
              <a:t>德本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7747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14377" r="2618" b="9217"/>
          <a:stretch/>
        </p:blipFill>
        <p:spPr>
          <a:xfrm>
            <a:off x="586677" y="604267"/>
            <a:ext cx="7855889" cy="54415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56519" y="768628"/>
            <a:ext cx="294199" cy="511284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630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0" y="4942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Arial Black" panose="020B0A04020102020204" pitchFamily="34" charset="0"/>
              </a:rPr>
              <a:t>Introduction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상한론은</a:t>
            </a:r>
            <a:r>
              <a:rPr lang="ko-KR" altLang="en-US" dirty="0" smtClean="0"/>
              <a:t> 다양한 경로로 유전되어 오늘에 이르렀다</a:t>
            </a:r>
            <a:r>
              <a:rPr lang="en-US" altLang="ko-KR" dirty="0" smtClean="0"/>
              <a:t>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장중경</a:t>
            </a:r>
            <a:r>
              <a:rPr lang="ko-KR" altLang="en-US" dirty="0" smtClean="0"/>
              <a:t> 개인의 </a:t>
            </a:r>
            <a:r>
              <a:rPr lang="ko-KR" altLang="en-US" dirty="0" err="1" smtClean="0"/>
              <a:t>저작이라기</a:t>
            </a:r>
            <a:r>
              <a:rPr lang="ko-KR" altLang="en-US" dirty="0" smtClean="0"/>
              <a:t> 보다는 역사적으로 누적된 지식의 집합이다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상한론</a:t>
            </a:r>
            <a:r>
              <a:rPr lang="ko-KR" altLang="en-US" dirty="0" smtClean="0"/>
              <a:t> 형성에는 </a:t>
            </a:r>
            <a:r>
              <a:rPr lang="ko-KR" altLang="en-US" dirty="0" err="1" smtClean="0"/>
              <a:t>장중경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왕숙화가</a:t>
            </a:r>
            <a:r>
              <a:rPr lang="ko-KR" altLang="en-US" dirty="0" smtClean="0"/>
              <a:t> 기여하였다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상한론</a:t>
            </a:r>
            <a:r>
              <a:rPr lang="ko-KR" altLang="en-US" dirty="0" smtClean="0"/>
              <a:t> 전승에는 북송 </a:t>
            </a:r>
            <a:r>
              <a:rPr lang="ko-KR" altLang="en-US" dirty="0" err="1" smtClean="0"/>
              <a:t>교정의서국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성무기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조개미가</a:t>
            </a:r>
            <a:r>
              <a:rPr lang="ko-KR" altLang="en-US" dirty="0" smtClean="0"/>
              <a:t> 기여하였다</a:t>
            </a:r>
            <a:r>
              <a:rPr lang="en-US" altLang="ko-KR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그렇다면 현존하는 </a:t>
            </a:r>
            <a:r>
              <a:rPr lang="en-US" altLang="ko-KR" dirty="0" smtClean="0"/>
              <a:t>&lt;</a:t>
            </a:r>
            <a:r>
              <a:rPr lang="ko-KR" altLang="en-US" dirty="0" err="1" smtClean="0"/>
              <a:t>상한론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은 어떤 것들이 있는가</a:t>
            </a:r>
            <a:r>
              <a:rPr lang="en-US" altLang="ko-KR" dirty="0" smtClean="0"/>
              <a:t>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이들 가운데 무엇을 기준으로 연구하고 공부해 나가야 할까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76256" b="12622"/>
          <a:stretch/>
        </p:blipFill>
        <p:spPr>
          <a:xfrm>
            <a:off x="0" y="4926228"/>
            <a:ext cx="9146177" cy="13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25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淳化本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高繼衝編錄本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高繼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衝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五代十國 </a:t>
            </a:r>
            <a:r>
              <a:rPr lang="ko-KR" altLang="en-US" sz="1400" dirty="0"/>
              <a:t>시대 </a:t>
            </a:r>
            <a:r>
              <a:rPr lang="ko-KR" altLang="en-US" sz="1400" dirty="0" smtClean="0"/>
              <a:t>十國 </a:t>
            </a:r>
            <a:r>
              <a:rPr lang="ko-KR" altLang="en-US" sz="1400" dirty="0"/>
              <a:t>가운데 하나인 荊南國의 마지막 </a:t>
            </a:r>
            <a:r>
              <a:rPr lang="ko-KR" altLang="en-US" sz="1400" dirty="0" smtClean="0"/>
              <a:t>임금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en-US" altLang="ko-KR" sz="1400" dirty="0"/>
              <a:t>963</a:t>
            </a:r>
            <a:r>
              <a:rPr lang="ko-KR" altLang="en-US" sz="1400" dirty="0"/>
              <a:t>년 나라가 망하고 송에 귀속된 후에 宋의 절도사로 </a:t>
            </a:r>
            <a:r>
              <a:rPr lang="ko-KR" altLang="en-US" sz="1400" dirty="0" smtClean="0"/>
              <a:t>부임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高繼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衝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開寶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(968~975)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년간에 자신의 編錄本을 宋 조정에 진상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太平聖惠方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송 </a:t>
            </a:r>
            <a:r>
              <a:rPr lang="ko-KR" altLang="en-US" dirty="0" smtClean="0"/>
              <a:t>조정이 太平興國 </a:t>
            </a:r>
            <a:r>
              <a:rPr lang="en-US" altLang="ko-KR" dirty="0"/>
              <a:t>3</a:t>
            </a:r>
            <a:r>
              <a:rPr lang="ko-KR" altLang="en-US" dirty="0"/>
              <a:t>년</a:t>
            </a:r>
            <a:r>
              <a:rPr lang="en-US" altLang="ko-KR" dirty="0"/>
              <a:t>(987) </a:t>
            </a:r>
            <a:r>
              <a:rPr lang="ko-KR" altLang="en-US" dirty="0" smtClean="0"/>
              <a:t>의관을 조직하여 </a:t>
            </a:r>
            <a:r>
              <a:rPr lang="ko-KR" altLang="en-US" dirty="0"/>
              <a:t>여러 </a:t>
            </a:r>
            <a:r>
              <a:rPr lang="ko-KR" altLang="en-US" dirty="0" err="1"/>
              <a:t>의방서들을</a:t>
            </a:r>
            <a:r>
              <a:rPr lang="ko-KR" altLang="en-US" dirty="0"/>
              <a:t> </a:t>
            </a:r>
            <a:r>
              <a:rPr lang="ko-KR" altLang="en-US" dirty="0" smtClean="0"/>
              <a:t>토대로 저술하여 淳化 </a:t>
            </a:r>
            <a:r>
              <a:rPr lang="en-US" altLang="ko-KR" dirty="0"/>
              <a:t>3</a:t>
            </a:r>
            <a:r>
              <a:rPr lang="ko-KR" altLang="en-US" dirty="0"/>
              <a:t>년</a:t>
            </a:r>
            <a:r>
              <a:rPr lang="en-US" altLang="ko-KR" dirty="0"/>
              <a:t>(992) </a:t>
            </a:r>
            <a:r>
              <a:rPr lang="ko-KR" altLang="en-US" dirty="0"/>
              <a:t>완성하여 </a:t>
            </a:r>
            <a:r>
              <a:rPr lang="ko-KR" altLang="en-US" dirty="0" smtClean="0"/>
              <a:t>간행한 </a:t>
            </a:r>
            <a:r>
              <a:rPr lang="ko-KR" altLang="en-US" dirty="0" err="1" smtClean="0"/>
              <a:t>관찬의서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전체 </a:t>
            </a:r>
            <a:r>
              <a:rPr lang="en-US" altLang="ko-KR" dirty="0"/>
              <a:t>100</a:t>
            </a:r>
            <a:r>
              <a:rPr lang="ko-KR" altLang="en-US" dirty="0" smtClean="0"/>
              <a:t>권 가운데 권</a:t>
            </a:r>
            <a:r>
              <a:rPr lang="en-US" altLang="ko-KR" dirty="0" smtClean="0"/>
              <a:t>8-14</a:t>
            </a:r>
            <a:r>
              <a:rPr lang="ko-KR" altLang="en-US" dirty="0"/>
              <a:t>까지 傷寒에 대한 </a:t>
            </a:r>
            <a:r>
              <a:rPr lang="ko-KR" altLang="en-US" dirty="0" smtClean="0"/>
              <a:t>내용이며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특히 </a:t>
            </a:r>
            <a:r>
              <a:rPr lang="ko-KR" altLang="en-US" dirty="0"/>
              <a:t>권</a:t>
            </a:r>
            <a:r>
              <a:rPr lang="en-US" altLang="ko-KR" dirty="0"/>
              <a:t>8</a:t>
            </a:r>
            <a:r>
              <a:rPr lang="ko-KR" altLang="en-US" dirty="0"/>
              <a:t>은 내용과 체제 상 </a:t>
            </a:r>
            <a:r>
              <a:rPr lang="ko-KR" altLang="en-US" dirty="0" err="1" smtClean="0"/>
              <a:t>상한론의</a:t>
            </a:r>
            <a:r>
              <a:rPr lang="ko-KR" altLang="en-US" dirty="0" smtClean="0"/>
              <a:t> 古本으로 추정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高繼衝編錄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토대로 하였을까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68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36365" y="438769"/>
            <a:ext cx="8321603" cy="6173010"/>
            <a:chOff x="336365" y="438769"/>
            <a:chExt cx="8321603" cy="617301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85" t="8623" r="4504" b="6262"/>
            <a:stretch/>
          </p:blipFill>
          <p:spPr>
            <a:xfrm>
              <a:off x="336365" y="502507"/>
              <a:ext cx="4149174" cy="610927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18" t="7857" r="50901" b="6645"/>
            <a:stretch/>
          </p:blipFill>
          <p:spPr>
            <a:xfrm>
              <a:off x="4456636" y="438769"/>
              <a:ext cx="4201332" cy="6173010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ko-KR" altLang="en-US" sz="1000" dirty="0" smtClean="0"/>
              <a:t>金澤文庫所</a:t>
            </a:r>
            <a:r>
              <a:rPr lang="zh-TW" altLang="en-US" sz="1000" dirty="0" smtClean="0"/>
              <a:t>藏本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8117008" y="700217"/>
            <a:ext cx="409086" cy="5787060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52735" y="843586"/>
            <a:ext cx="535459" cy="497232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489491" y="3573616"/>
            <a:ext cx="354957" cy="224229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39697" y="843585"/>
            <a:ext cx="313038" cy="258335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62616" y="843584"/>
            <a:ext cx="1726793" cy="497232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9982" y="3573616"/>
            <a:ext cx="261986" cy="2242298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9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7729" r="4504" b="6899"/>
          <a:stretch/>
        </p:blipFill>
        <p:spPr>
          <a:xfrm>
            <a:off x="313038" y="480423"/>
            <a:ext cx="8421027" cy="58379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705600" y="606510"/>
            <a:ext cx="280086" cy="486635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515646" y="683741"/>
            <a:ext cx="285586" cy="5527589"/>
          </a:xfrm>
          <a:prstGeom prst="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411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宋本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大字本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</a:rPr>
              <a:t>治平 </a:t>
            </a:r>
            <a:r>
              <a:rPr lang="en-US" altLang="ko-KR" dirty="0">
                <a:latin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  <a:r>
              <a:rPr lang="en-US" altLang="ko-KR" dirty="0">
                <a:latin typeface="맑은 고딕" panose="020B0503020000020004" pitchFamily="50" charset="-127"/>
              </a:rPr>
              <a:t>(1065) </a:t>
            </a:r>
            <a:r>
              <a:rPr lang="ko-KR" altLang="en-US" dirty="0">
                <a:latin typeface="맑은 고딕" panose="020B0503020000020004" pitchFamily="50" charset="-127"/>
              </a:rPr>
              <a:t>北宋 </a:t>
            </a:r>
            <a:r>
              <a:rPr lang="ko-KR" altLang="en-US" dirty="0" smtClean="0">
                <a:latin typeface="맑은 고딕" panose="020B0503020000020004" pitchFamily="50" charset="-127"/>
              </a:rPr>
              <a:t>校正醫書局에서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상한론을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교정하여 </a:t>
            </a:r>
            <a:r>
              <a:rPr lang="en-US" altLang="ko-KR" dirty="0">
                <a:latin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</a:rPr>
              <a:t>卷 </a:t>
            </a:r>
            <a:r>
              <a:rPr lang="en-US" altLang="ko-KR" dirty="0">
                <a:latin typeface="맑은 고딕" panose="020B0503020000020004" pitchFamily="50" charset="-127"/>
              </a:rPr>
              <a:t>22</a:t>
            </a:r>
            <a:r>
              <a:rPr lang="ko-KR" altLang="en-US" dirty="0">
                <a:latin typeface="맑은 고딕" panose="020B0503020000020004" pitchFamily="50" charset="-127"/>
              </a:rPr>
              <a:t>篇으로 </a:t>
            </a:r>
            <a:r>
              <a:rPr lang="ko-KR" altLang="en-US" dirty="0" smtClean="0">
                <a:latin typeface="맑은 고딕" panose="020B0503020000020004" pitchFamily="50" charset="-127"/>
              </a:rPr>
              <a:t>간행함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</a:rPr>
              <a:t>상한잡병론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</a:rPr>
              <a:t>가운데 상한 부분만 떨어져 나온 </a:t>
            </a:r>
            <a:r>
              <a:rPr lang="ko-KR" altLang="en-US" dirty="0" smtClean="0">
                <a:latin typeface="맑은 고딕" panose="020B0503020000020004" pitchFamily="50" charset="-127"/>
              </a:rPr>
              <a:t>傳本으로 만들어짐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高繼衝編錄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사용되었을까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lvl="2">
              <a:lnSpc>
                <a:spcPct val="150000"/>
              </a:lnSpc>
            </a:pP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開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寶中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節度使高繼沖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曾編錄進上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其文理舛錯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未嘗考正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歷代雖藏之書府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亦闕於讐校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是使治病之流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舉天下無或知者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  <a:endParaRPr lang="zh-TW" altLang="en-US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小字本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大字本 간행 후 보급과 열람의 편의를 위해 小字로 </a:t>
            </a:r>
            <a:r>
              <a:rPr lang="ko-KR" altLang="en-US" dirty="0" err="1"/>
              <a:t>재간행</a:t>
            </a:r>
            <a:r>
              <a:rPr lang="ko-KR" altLang="en-US" dirty="0"/>
              <a:t> 됨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浙路小字本과 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國子監小字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本</a:t>
            </a:r>
            <a:r>
              <a:rPr lang="en-US" altLang="zh-TW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(1088)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/>
              <a:t>존재하였으며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후자는 </a:t>
            </a:r>
            <a:r>
              <a:rPr lang="ko-KR" altLang="en-US" dirty="0" err="1"/>
              <a:t>조개미</a:t>
            </a:r>
            <a:r>
              <a:rPr lang="ko-KR" altLang="en-US" dirty="0"/>
              <a:t> </a:t>
            </a:r>
            <a:r>
              <a:rPr lang="ko-KR" altLang="en-US" dirty="0" err="1"/>
              <a:t>중경전서의</a:t>
            </a:r>
            <a:r>
              <a:rPr lang="ko-KR" altLang="en-US" dirty="0"/>
              <a:t> 모태가 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600" dirty="0" smtClean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540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zh-TW" altLang="en-US" sz="1000" dirty="0"/>
              <a:t>仲景全書本 </a:t>
            </a:r>
            <a:r>
              <a:rPr lang="en-US" altLang="zh-TW" sz="1000" dirty="0"/>
              <a:t>(</a:t>
            </a:r>
            <a:r>
              <a:rPr lang="zh-TW" altLang="en-US" sz="1000" dirty="0"/>
              <a:t>中醫科學院 所藏本</a:t>
            </a:r>
            <a:r>
              <a:rPr lang="en-US" altLang="zh-TW" sz="1000" dirty="0"/>
              <a:t>)</a:t>
            </a:r>
            <a:endParaRPr lang="ko-KR" altLang="en-US" sz="1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847065" y="757022"/>
            <a:ext cx="7593496" cy="5454595"/>
            <a:chOff x="954157" y="938254"/>
            <a:chExt cx="7593496" cy="545459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l="2103" t="5933" r="5927" b="1023"/>
            <a:stretch/>
          </p:blipFill>
          <p:spPr>
            <a:xfrm>
              <a:off x="4723075" y="938254"/>
              <a:ext cx="3824578" cy="545459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3481" t="4227" r="4836" b="1853"/>
            <a:stretch/>
          </p:blipFill>
          <p:spPr>
            <a:xfrm rot="60000">
              <a:off x="954157" y="938254"/>
              <a:ext cx="3768918" cy="5454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04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28152" y="564470"/>
            <a:ext cx="7887693" cy="5764640"/>
            <a:chOff x="620202" y="795130"/>
            <a:chExt cx="7887693" cy="57646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l="3949" t="3638" r="3361" b="1537"/>
            <a:stretch/>
          </p:blipFill>
          <p:spPr>
            <a:xfrm>
              <a:off x="4587902" y="795130"/>
              <a:ext cx="3919993" cy="565337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499" t="4470" r="5386" b="1470"/>
            <a:stretch/>
          </p:blipFill>
          <p:spPr>
            <a:xfrm>
              <a:off x="620202" y="858820"/>
              <a:ext cx="3951797" cy="5700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456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844803" y="628248"/>
            <a:ext cx="7451546" cy="5643661"/>
            <a:chOff x="943658" y="768291"/>
            <a:chExt cx="7451546" cy="56436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4070" t="2780" r="3692" b="2538"/>
            <a:stretch/>
          </p:blipFill>
          <p:spPr>
            <a:xfrm>
              <a:off x="943658" y="866691"/>
              <a:ext cx="3827125" cy="554526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3142" t="1994" r="6611" b="1395"/>
            <a:stretch/>
          </p:blipFill>
          <p:spPr>
            <a:xfrm rot="-60000">
              <a:off x="4676741" y="768291"/>
              <a:ext cx="3718463" cy="5611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494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972851" y="743348"/>
            <a:ext cx="7238554" cy="5437323"/>
            <a:chOff x="1038754" y="899867"/>
            <a:chExt cx="7238554" cy="543732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5768" t="2630" r="4721" b="2431"/>
            <a:stretch/>
          </p:blipFill>
          <p:spPr>
            <a:xfrm>
              <a:off x="1038754" y="899867"/>
              <a:ext cx="3628662" cy="543732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2487" t="2776" r="4383" b="2431"/>
            <a:stretch/>
          </p:blipFill>
          <p:spPr>
            <a:xfrm>
              <a:off x="4532244" y="899867"/>
              <a:ext cx="3745064" cy="53737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074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567" t="4481" r="5348" b="1810"/>
          <a:stretch/>
        </p:blipFill>
        <p:spPr>
          <a:xfrm>
            <a:off x="4629749" y="698497"/>
            <a:ext cx="3864333" cy="54841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763" t="3549" r="3334" b="1667"/>
          <a:stretch/>
        </p:blipFill>
        <p:spPr>
          <a:xfrm>
            <a:off x="804299" y="682589"/>
            <a:ext cx="3940696" cy="56195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6033" y="813694"/>
            <a:ext cx="349858" cy="536632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61915" y="804739"/>
            <a:ext cx="1455090" cy="537527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765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注解傷寒論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1144</a:t>
            </a:r>
            <a:r>
              <a:rPr lang="ko-KR" altLang="en-US" dirty="0">
                <a:latin typeface="맑은 고딕" panose="020B0503020000020004" pitchFamily="50" charset="-127"/>
              </a:rPr>
              <a:t>년 金代 成無己에 의해 </a:t>
            </a:r>
            <a:r>
              <a:rPr lang="ko-KR" altLang="en-US" dirty="0" smtClean="0">
                <a:latin typeface="맑은 고딕" panose="020B0503020000020004" pitchFamily="50" charset="-127"/>
              </a:rPr>
              <a:t>만들어진 최초의 </a:t>
            </a:r>
            <a:r>
              <a:rPr lang="ko-KR" altLang="en-US" dirty="0">
                <a:latin typeface="맑은 고딕" panose="020B0503020000020004" pitchFamily="50" charset="-127"/>
              </a:rPr>
              <a:t>전체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주석본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</a:rPr>
              <a:t>金 大定 </a:t>
            </a:r>
            <a:r>
              <a:rPr lang="en-US" altLang="ko-KR" dirty="0">
                <a:latin typeface="맑은 고딕" panose="020B0503020000020004" pitchFamily="50" charset="-127"/>
              </a:rPr>
              <a:t>12</a:t>
            </a:r>
            <a:r>
              <a:rPr lang="ko-KR" altLang="en-US" dirty="0">
                <a:latin typeface="맑은 고딕" panose="020B0503020000020004" pitchFamily="50" charset="-127"/>
              </a:rPr>
              <a:t>년</a:t>
            </a:r>
            <a:r>
              <a:rPr lang="en-US" altLang="ko-KR" dirty="0">
                <a:latin typeface="맑은 고딕" panose="020B0503020000020004" pitchFamily="50" charset="-127"/>
              </a:rPr>
              <a:t>(1172</a:t>
            </a:r>
            <a:r>
              <a:rPr lang="en-US" altLang="ko-KR" dirty="0" smtClean="0">
                <a:latin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</a:rPr>
              <a:t>成無己</a:t>
            </a:r>
            <a:r>
              <a:rPr lang="ko-KR" altLang="en-US" dirty="0" smtClean="0">
                <a:latin typeface="맑은 고딕" panose="020B0503020000020004" pitchFamily="50" charset="-127"/>
              </a:rPr>
              <a:t> 사후에 비로소 간행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</a:rPr>
              <a:t>당시 간본은 현전하지 않으나 수차례 간행되어 현재에 이름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이 책의 광범위한 유통으로 인해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송본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r>
              <a:rPr lang="ko-KR" altLang="en-US" dirty="0" smtClean="0">
                <a:latin typeface="맑은 고딕" panose="020B0503020000020004" pitchFamily="50" charset="-127"/>
              </a:rPr>
              <a:t> 유통이 저해되었다고 추정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r>
              <a:rPr lang="ko-KR" altLang="en-US" dirty="0" smtClean="0">
                <a:latin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관련서들은</a:t>
            </a:r>
            <a:r>
              <a:rPr lang="ko-KR" altLang="en-US" dirty="0" smtClean="0">
                <a:latin typeface="맑은 고딕" panose="020B0503020000020004" pitchFamily="50" charset="-127"/>
              </a:rPr>
              <a:t> 대부분 이 책을 인용서로 하고 있음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r>
              <a:rPr lang="ko-KR" altLang="en-US" dirty="0" smtClean="0">
                <a:latin typeface="맑은 고딕" panose="020B0503020000020004" pitchFamily="50" charset="-127"/>
              </a:rPr>
              <a:t> 보급과 연구에 전기를 마련했다고 평가됨</a:t>
            </a:r>
            <a:endParaRPr lang="en-US" altLang="ko-KR" dirty="0" smtClean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97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敦煌本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맑은 고딕" panose="020B0503020000020004" pitchFamily="50" charset="-127"/>
              </a:rPr>
              <a:t>敦煌遺書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</a:rPr>
              <a:t>1900</a:t>
            </a:r>
            <a:r>
              <a:rPr lang="ko-KR" altLang="en-US" sz="1600" dirty="0">
                <a:latin typeface="맑은 고딕" panose="020B0503020000020004" pitchFamily="50" charset="-127"/>
              </a:rPr>
              <a:t>년 甘肅省 敦煌 藏經洞에서 발견된 대량의 서적들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兩晉</a:t>
            </a:r>
            <a:r>
              <a:rPr lang="en-US" altLang="ko-KR" sz="1600" dirty="0">
                <a:latin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</a:rPr>
              <a:t>北宋</a:t>
            </a:r>
            <a:r>
              <a:rPr lang="en-US" altLang="ko-KR" sz="1600" dirty="0">
                <a:latin typeface="맑은 고딕" panose="020B0503020000020004" pitchFamily="50" charset="-127"/>
              </a:rPr>
              <a:t>(3-11</a:t>
            </a:r>
            <a:r>
              <a:rPr lang="ko-KR" altLang="en-US" sz="1600" dirty="0">
                <a:latin typeface="맑은 고딕" panose="020B0503020000020004" pitchFamily="50" charset="-127"/>
              </a:rPr>
              <a:t>세기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문헌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, 11</a:t>
            </a:r>
            <a:r>
              <a:rPr lang="ko-KR" altLang="en-US" sz="1600" dirty="0">
                <a:latin typeface="맑은 고딕" panose="020B0503020000020004" pitchFamily="50" charset="-127"/>
              </a:rPr>
              <a:t>세기</a:t>
            </a:r>
            <a:r>
              <a:rPr lang="en-US" altLang="ko-KR" sz="1600" dirty="0">
                <a:latin typeface="맑은 고딕" panose="020B0503020000020004" pitchFamily="50" charset="-127"/>
              </a:rPr>
              <a:t>(1097</a:t>
            </a:r>
            <a:r>
              <a:rPr lang="ko-KR" altLang="en-US" sz="1600" dirty="0">
                <a:latin typeface="맑은 고딕" panose="020B0503020000020004" pitchFamily="50" charset="-127"/>
              </a:rPr>
              <a:t>년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폐쇄됨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S-202 ( </a:t>
            </a:r>
            <a:r>
              <a:rPr lang="ko-KR" altLang="en-US" dirty="0">
                <a:latin typeface="맑은 고딕" panose="020B0503020000020004" pitchFamily="50" charset="-127"/>
              </a:rPr>
              <a:t>傷寒論 甲本 </a:t>
            </a:r>
            <a:r>
              <a:rPr lang="en-US" altLang="ko-KR" dirty="0">
                <a:latin typeface="맑은 고딕" panose="020B0503020000020004" pitchFamily="50" charset="-127"/>
              </a:rPr>
              <a:t>)	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S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영국 런던 박물관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스타인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Sir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Aurel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Stein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유출본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</a:rPr>
              <a:t>송본</a:t>
            </a:r>
            <a:r>
              <a:rPr lang="ko-KR" altLang="en-US" sz="1600" dirty="0">
                <a:latin typeface="맑은 고딕" panose="020B0503020000020004" pitchFamily="50" charset="-127"/>
              </a:rPr>
              <a:t> 傷寒論 辨脈法 中 </a:t>
            </a:r>
            <a:r>
              <a:rPr lang="en-US" altLang="ko-KR" sz="1600" dirty="0">
                <a:latin typeface="맑은 고딕" panose="020B0503020000020004" pitchFamily="50" charset="-127"/>
              </a:rPr>
              <a:t>31</a:t>
            </a:r>
            <a:r>
              <a:rPr lang="ko-KR" altLang="en-US" sz="1600" dirty="0">
                <a:latin typeface="맑은 고딕" panose="020B0503020000020004" pitchFamily="50" charset="-127"/>
              </a:rPr>
              <a:t>개 조문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</a:rPr>
              <a:t>필사연대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南朝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梁</a:t>
            </a:r>
            <a:r>
              <a:rPr lang="ko-KR" altLang="en-US" sz="1600" dirty="0">
                <a:latin typeface="맑은 고딕" panose="020B0503020000020004" pitchFamily="50" charset="-127"/>
              </a:rPr>
              <a:t> 이전 說 </a:t>
            </a:r>
            <a:r>
              <a:rPr lang="en-US" altLang="ko-KR" sz="1600" dirty="0">
                <a:latin typeface="맑은 고딕" panose="020B0503020000020004" pitchFamily="50" charset="-127"/>
              </a:rPr>
              <a:t>/ </a:t>
            </a:r>
            <a:r>
              <a:rPr lang="ko-KR" altLang="en-US" sz="1600" dirty="0">
                <a:latin typeface="맑은 고딕" panose="020B0503020000020004" pitchFamily="50" charset="-127"/>
              </a:rPr>
              <a:t>隋代 說 </a:t>
            </a:r>
            <a:r>
              <a:rPr lang="en-US" altLang="ko-KR" sz="1600" dirty="0">
                <a:latin typeface="맑은 고딕" panose="020B0503020000020004" pitchFamily="50" charset="-127"/>
              </a:rPr>
              <a:t>/ </a:t>
            </a:r>
            <a:r>
              <a:rPr lang="ko-KR" altLang="en-US" sz="1600" dirty="0">
                <a:latin typeface="맑은 고딕" panose="020B0503020000020004" pitchFamily="50" charset="-127"/>
              </a:rPr>
              <a:t>唐代 說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6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맑은 고딕" panose="020B0503020000020004" pitchFamily="50" charset="-127"/>
              </a:rPr>
              <a:t>P-3287 ( </a:t>
            </a:r>
            <a:r>
              <a:rPr lang="ko-KR" altLang="en-US" dirty="0">
                <a:latin typeface="맑은 고딕" panose="020B0503020000020004" pitchFamily="50" charset="-127"/>
              </a:rPr>
              <a:t>傷寒論 乙本ㆍ丙本 </a:t>
            </a:r>
            <a:r>
              <a:rPr lang="en-US" altLang="ko-KR" dirty="0">
                <a:latin typeface="맑은 고딕" panose="020B0503020000020004" pitchFamily="50" charset="-127"/>
              </a:rPr>
              <a:t>)	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프랑스 파리 국립도서관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수장서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펠리오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Pelliot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Chinois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Toven-hovang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유출본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乙本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宋本 傷寒論 傷寒例 中 </a:t>
            </a:r>
            <a:r>
              <a:rPr lang="en-US" altLang="ko-KR" sz="1600" dirty="0">
                <a:latin typeface="맑은 고딕" panose="020B0503020000020004" pitchFamily="50" charset="-127"/>
              </a:rPr>
              <a:t>3</a:t>
            </a:r>
            <a:r>
              <a:rPr lang="ko-KR" altLang="en-US" sz="1600" dirty="0">
                <a:latin typeface="맑은 고딕" panose="020B0503020000020004" pitchFamily="50" charset="-127"/>
              </a:rPr>
              <a:t>개 조문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丙本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宋本 傷寒論 辨脈法 中 </a:t>
            </a:r>
            <a:r>
              <a:rPr lang="en-US" altLang="ko-KR" sz="1600" dirty="0">
                <a:latin typeface="맑은 고딕" panose="020B0503020000020004" pitchFamily="50" charset="-127"/>
              </a:rPr>
              <a:t>1</a:t>
            </a:r>
            <a:r>
              <a:rPr lang="ko-KR" altLang="en-US" sz="1600" dirty="0">
                <a:latin typeface="맑은 고딕" panose="020B0503020000020004" pitchFamily="50" charset="-127"/>
              </a:rPr>
              <a:t>개 조문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맑은 고딕" panose="020B0503020000020004" pitchFamily="50" charset="-127"/>
              </a:rPr>
              <a:t>필사연대</a:t>
            </a:r>
            <a:r>
              <a:rPr lang="ko-KR" altLang="en-US" sz="1600" dirty="0">
                <a:latin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</a:rPr>
              <a:t>唐代 高宗年間</a:t>
            </a:r>
            <a:r>
              <a:rPr lang="en-US" altLang="ko-KR" sz="1600" dirty="0">
                <a:latin typeface="맑은 고딕" panose="020B0503020000020004" pitchFamily="50" charset="-127"/>
              </a:rPr>
              <a:t>(684-701) </a:t>
            </a:r>
            <a:r>
              <a:rPr lang="ko-KR" altLang="en-US" sz="1600" dirty="0">
                <a:latin typeface="맑은 고딕" panose="020B0503020000020004" pitchFamily="50" charset="-127"/>
              </a:rPr>
              <a:t>說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0018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" y="0"/>
            <a:ext cx="9144001" cy="6851043"/>
            <a:chOff x="-1" y="0"/>
            <a:chExt cx="9144001" cy="685104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1513" y="0"/>
              <a:ext cx="4492487" cy="6851043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0"/>
              <a:ext cx="4492487" cy="6851043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7243637" y="647934"/>
            <a:ext cx="739473" cy="572901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64257" y="858742"/>
            <a:ext cx="4603806" cy="5518204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11779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 smtClean="0"/>
              <a:t>Ref : </a:t>
            </a:r>
            <a:r>
              <a:rPr lang="zh-TW" altLang="en-US" sz="1000" dirty="0" smtClean="0"/>
              <a:t>明嘉靖汪濟明刊本</a:t>
            </a:r>
            <a:r>
              <a:rPr lang="en-US" altLang="zh-TW" sz="1000" dirty="0" smtClean="0"/>
              <a:t>(</a:t>
            </a:r>
            <a:r>
              <a:rPr lang="ko-KR" altLang="en-US" sz="1000" dirty="0"/>
              <a:t>四部叢刊本</a:t>
            </a:r>
            <a:r>
              <a:rPr lang="en-US" altLang="zh-TW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9295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0779" r="13223" b="6838"/>
          <a:stretch/>
        </p:blipFill>
        <p:spPr>
          <a:xfrm>
            <a:off x="2382081" y="2150342"/>
            <a:ext cx="2218103" cy="3211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9313" r="13823" b="7454"/>
          <a:stretch/>
        </p:blipFill>
        <p:spPr>
          <a:xfrm>
            <a:off x="110693" y="2143947"/>
            <a:ext cx="2194514" cy="323228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77058" y="2158533"/>
            <a:ext cx="4380931" cy="3203108"/>
            <a:chOff x="1921985" y="1373606"/>
            <a:chExt cx="4380931" cy="320310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t="10177" r="13668" b="7194"/>
            <a:stretch/>
          </p:blipFill>
          <p:spPr>
            <a:xfrm>
              <a:off x="4108402" y="1373606"/>
              <a:ext cx="2194514" cy="320310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rcRect l="14298" t="10088" b="7582"/>
            <a:stretch/>
          </p:blipFill>
          <p:spPr>
            <a:xfrm>
              <a:off x="1921985" y="1373606"/>
              <a:ext cx="2186417" cy="3203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584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9144001" cy="6858001"/>
            <a:chOff x="0" y="0"/>
            <a:chExt cx="9144001" cy="685800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7913" y="0"/>
              <a:ext cx="4626088" cy="685800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626086" cy="6858000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4086969" y="788505"/>
            <a:ext cx="1470993" cy="576337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77546" y="788504"/>
            <a:ext cx="2183421" cy="576337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881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기타 현존하는 유관 문헌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輔行訣藏府用藥法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要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梁</a:t>
            </a:r>
            <a:r>
              <a:rPr lang="en-US" altLang="ko-KR" dirty="0"/>
              <a:t>·</a:t>
            </a:r>
            <a:r>
              <a:rPr lang="ko-KR" altLang="en-US" dirty="0"/>
              <a:t>陶弘景</a:t>
            </a:r>
            <a:r>
              <a:rPr lang="en-US" altLang="ko-KR" dirty="0"/>
              <a:t>(456</a:t>
            </a:r>
            <a:r>
              <a:rPr lang="ko-KR" altLang="en-US" dirty="0"/>
              <a:t>～</a:t>
            </a:r>
            <a:r>
              <a:rPr lang="en-US" altLang="ko-KR" dirty="0"/>
              <a:t>536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저술하고 그의 제자가 정리한 책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敦煌遺書 가운데 하나로 </a:t>
            </a:r>
            <a:r>
              <a:rPr lang="en-US" altLang="ko-KR" dirty="0"/>
              <a:t>1907</a:t>
            </a:r>
            <a:r>
              <a:rPr lang="ko-KR" altLang="en-US" dirty="0" smtClean="0"/>
              <a:t>년 발견되어 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民國初年 河北威縣의 </a:t>
            </a:r>
            <a:r>
              <a:rPr lang="ko-KR" altLang="en-US" sz="1400" dirty="0" smtClean="0"/>
              <a:t>張渥南이 </a:t>
            </a:r>
            <a:r>
              <a:rPr lang="ko-KR" altLang="en-US" sz="1400" dirty="0"/>
              <a:t>거금을 주고 </a:t>
            </a:r>
            <a:r>
              <a:rPr lang="ko-KR" altLang="en-US" sz="1400" dirty="0" smtClean="0"/>
              <a:t>구입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자손 張大昌에게 전함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ko-KR" altLang="en-US" sz="1400" dirty="0"/>
              <a:t>文化革命으로 훼손되었으나 </a:t>
            </a:r>
            <a:r>
              <a:rPr lang="ko-KR" altLang="en-US" sz="1400" dirty="0" err="1" smtClean="0"/>
              <a:t>초록본이</a:t>
            </a:r>
            <a:r>
              <a:rPr lang="ko-KR" altLang="en-US" sz="1400" dirty="0" smtClean="0"/>
              <a:t> 전함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endParaRPr lang="en-US" altLang="ko-KR" sz="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湯液經法의 것으로 추정되는 내용을 싣고 있음</a:t>
            </a:r>
            <a:endParaRPr lang="en-US" altLang="ko-KR" sz="600" dirty="0" smtClean="0"/>
          </a:p>
          <a:p>
            <a:pPr lvl="2">
              <a:lnSpc>
                <a:spcPct val="150000"/>
              </a:lnSpc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弘景曰：外感天行，經方之治，有二旦、六神大小等湯。昔南陽張機，依此諸方，撰爲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《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傷寒論</a:t>
            </a:r>
            <a:r>
              <a:rPr lang="en-US" altLang="zh-TW" sz="1400" dirty="0">
                <a:solidFill>
                  <a:schemeClr val="bg1">
                    <a:lumMod val="50000"/>
                  </a:schemeClr>
                </a:solidFill>
              </a:rPr>
              <a:t>》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一部，療治明悉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後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學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咸尊奉之。山林僻居，倉卒難防外感之疾，日數傳變，生死往往在三五日間，豈可疎忽。若能深明此數方者，則庶無蹈險之虞也，今亦錄而識之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endParaRPr lang="en-US" altLang="zh-TW" sz="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小陽旦湯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陽旦湯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陰旦湯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陰旦湯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靑龍湯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靑龍湯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白虎湯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白虎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湯</a:t>
            </a:r>
            <a:endParaRPr lang="en-US" altLang="zh-TW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朱鳥湯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朱鳥湯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玄武湯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玄武湯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勾陳湯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勾陳湯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小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騰蛇湯 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</a:rPr>
              <a:t>大</a:t>
            </a:r>
            <a:r>
              <a:rPr lang="zh-TW" altLang="en-US" sz="1400" dirty="0">
                <a:solidFill>
                  <a:schemeClr val="bg1">
                    <a:lumMod val="50000"/>
                  </a:schemeClr>
                </a:solidFill>
              </a:rPr>
              <a:t>﨟蛇湯</a:t>
            </a:r>
            <a:endParaRPr lang="ko-KR" alt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867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기타 현존하는 유관 문헌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脈經 卷七 </a:t>
            </a:r>
            <a:r>
              <a:rPr lang="en-US" altLang="ko-KR" dirty="0" smtClean="0">
                <a:latin typeface="맑은 고딕" panose="020B0503020000020004" pitchFamily="50" charset="-127"/>
              </a:rPr>
              <a:t>: </a:t>
            </a:r>
            <a:r>
              <a:rPr lang="ko-KR" altLang="en-US" dirty="0" smtClean="0">
                <a:latin typeface="맑은 고딕" panose="020B0503020000020004" pitchFamily="50" charset="-127"/>
              </a:rPr>
              <a:t>사실상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상한론에</a:t>
            </a:r>
            <a:r>
              <a:rPr lang="ko-KR" altLang="en-US" dirty="0" smtClean="0">
                <a:latin typeface="맑은 고딕" panose="020B0503020000020004" pitchFamily="50" charset="-127"/>
              </a:rPr>
              <a:t> 대한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왕숙화의</a:t>
            </a:r>
            <a:r>
              <a:rPr lang="ko-KR" altLang="en-US" dirty="0" smtClean="0">
                <a:latin typeface="맑은 고딕" panose="020B0503020000020004" pitchFamily="50" charset="-127"/>
              </a:rPr>
              <a:t> 제</a:t>
            </a:r>
            <a:r>
              <a:rPr lang="en-US" altLang="ko-KR" dirty="0" smtClean="0">
                <a:latin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</a:rPr>
              <a:t>차 편집이다</a:t>
            </a:r>
            <a:r>
              <a:rPr lang="en-US" altLang="ko-KR" dirty="0" smtClean="0">
                <a:latin typeface="맑은 고딕" panose="020B0503020000020004" pitchFamily="50" charset="-127"/>
              </a:rPr>
              <a:t>.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钱超尘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温长路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兩漢 및 </a:t>
            </a:r>
            <a:r>
              <a:rPr lang="ko-KR" altLang="en-US" u="sng" dirty="0" smtClean="0"/>
              <a:t>三國時代 모두 </a:t>
            </a:r>
            <a:r>
              <a:rPr lang="ko-KR" altLang="en-US" dirty="0" smtClean="0"/>
              <a:t>三陰三陽의 </a:t>
            </a:r>
            <a:r>
              <a:rPr lang="ko-KR" altLang="en-US" dirty="0" err="1" smtClean="0"/>
              <a:t>변증시치가</a:t>
            </a:r>
            <a:r>
              <a:rPr lang="ko-KR" altLang="en-US" dirty="0" smtClean="0"/>
              <a:t> 없었으며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“可與不可”을 기준으로 </a:t>
            </a:r>
            <a:r>
              <a:rPr lang="ko-KR" altLang="en-US" dirty="0" err="1" smtClean="0"/>
              <a:t>치법을</a:t>
            </a:r>
            <a:r>
              <a:rPr lang="ko-KR" altLang="en-US" dirty="0" smtClean="0"/>
              <a:t> 구분하였음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맥경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권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dirty="0"/>
              <a:t>“</a:t>
            </a:r>
            <a:r>
              <a:rPr lang="ko-KR" altLang="en-US" dirty="0" smtClean="0"/>
              <a:t>可與不可”로 </a:t>
            </a:r>
            <a:r>
              <a:rPr lang="ko-KR" altLang="en-US" dirty="0" err="1" smtClean="0"/>
              <a:t>상한론</a:t>
            </a:r>
            <a:r>
              <a:rPr lang="ko-KR" altLang="en-US" dirty="0" smtClean="0"/>
              <a:t> 조문을 정리하고 있음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따라서 원시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상한론의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모습을 정리한 것이라고 볼 수 있음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TW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外</a:t>
            </a:r>
            <a:r>
              <a:rPr lang="zh-TW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臺秘</a:t>
            </a:r>
            <a:r>
              <a:rPr lang="zh-TW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要</a:t>
            </a:r>
            <a:endParaRPr lang="en-US" altLang="zh-TW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인용서 가운데 </a:t>
            </a:r>
            <a:r>
              <a:rPr lang="zh-TW" altLang="en-US" dirty="0"/>
              <a:t>張仲景傷寒</a:t>
            </a:r>
            <a:r>
              <a:rPr lang="zh-TW" altLang="en-US" dirty="0" smtClean="0"/>
              <a:t>論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있으며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이로부터 인용된 내용들이 수록되어 있음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89979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1680521"/>
            <a:ext cx="8229600" cy="49509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/>
              <a:t>오늘날 </a:t>
            </a:r>
            <a:r>
              <a:rPr lang="ko-KR" altLang="en-US" dirty="0" err="1" smtClean="0"/>
              <a:t>상한론이</a:t>
            </a:r>
            <a:r>
              <a:rPr lang="ko-KR" altLang="en-US" dirty="0" smtClean="0"/>
              <a:t> 가리키는 구체적인 대상은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좁은 의미로는 </a:t>
            </a:r>
            <a:r>
              <a:rPr lang="en-US" altLang="ko-KR" sz="1600" dirty="0"/>
              <a:t>3</a:t>
            </a:r>
            <a:r>
              <a:rPr lang="ko-KR" altLang="en-US" sz="1600" dirty="0"/>
              <a:t>대 </a:t>
            </a:r>
            <a:r>
              <a:rPr lang="ko-KR" altLang="en-US" sz="1600" dirty="0" smtClean="0"/>
              <a:t>간본으로서 </a:t>
            </a:r>
            <a:r>
              <a:rPr lang="ko-KR" altLang="en-US" sz="1600" dirty="0" err="1"/>
              <a:t>송본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주해상한론</a:t>
            </a:r>
            <a:r>
              <a:rPr lang="en-US" altLang="ko-KR" sz="1600" dirty="0"/>
              <a:t>, </a:t>
            </a:r>
            <a:r>
              <a:rPr lang="ko-KR" altLang="en-US" sz="1600" dirty="0"/>
              <a:t>금궤옥함경을 </a:t>
            </a:r>
            <a:r>
              <a:rPr lang="ko-KR" altLang="en-US" sz="1600" dirty="0" smtClean="0"/>
              <a:t>가리키지만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넓은 의미로는 </a:t>
            </a:r>
            <a:r>
              <a:rPr lang="ko-KR" altLang="en-US" sz="1600" dirty="0" err="1" smtClean="0"/>
              <a:t>강치본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강평본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당본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순화본</a:t>
            </a:r>
            <a:r>
              <a:rPr lang="ko-KR" altLang="en-US" sz="1600" dirty="0" smtClean="0"/>
              <a:t> 등 </a:t>
            </a:r>
            <a:r>
              <a:rPr lang="ko-KR" altLang="en-US" sz="1600" dirty="0" err="1" smtClean="0"/>
              <a:t>상한론의</a:t>
            </a:r>
            <a:r>
              <a:rPr lang="ko-KR" altLang="en-US" sz="1600" dirty="0" smtClean="0"/>
              <a:t> 이본들까지 모두 포괄한다</a:t>
            </a:r>
            <a:r>
              <a:rPr lang="en-US" altLang="ko-KR" sz="16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4942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Arial Black" panose="020B0A04020102020204" pitchFamily="34" charset="0"/>
              </a:rPr>
              <a:t>Summary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054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0746" y="1434583"/>
            <a:ext cx="8122508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孙思邈本伤寒论赵开美本伤寒论合订集</a:t>
            </a:r>
            <a:r>
              <a:rPr lang="en-US" altLang="zh-CN" sz="1600" dirty="0"/>
              <a:t>. </a:t>
            </a:r>
            <a:r>
              <a:rPr lang="zh-CN" altLang="en-US" sz="1600" dirty="0"/>
              <a:t>陕西科学技术出版社</a:t>
            </a:r>
            <a:r>
              <a:rPr lang="en-US" altLang="zh-CN" sz="1600" dirty="0"/>
              <a:t>. 2017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影印南朝秘本敦煌秘卷</a:t>
            </a:r>
            <a:r>
              <a:rPr lang="en-US" altLang="zh-CN" sz="1600" dirty="0"/>
              <a:t>《</a:t>
            </a:r>
            <a:r>
              <a:rPr lang="zh-CN" altLang="en-US" sz="1600" dirty="0"/>
              <a:t>伤寒论</a:t>
            </a:r>
            <a:r>
              <a:rPr lang="en-US" altLang="zh-CN" sz="1600" dirty="0"/>
              <a:t>》</a:t>
            </a:r>
            <a:r>
              <a:rPr lang="zh-CN" altLang="en-US" sz="1600" dirty="0"/>
              <a:t>校注考证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宋本</a:t>
            </a:r>
            <a:r>
              <a:rPr lang="en-US" altLang="zh-CN" sz="1600" dirty="0"/>
              <a:t>《</a:t>
            </a:r>
            <a:r>
              <a:rPr lang="zh-CN" altLang="en-US" sz="1600" dirty="0"/>
              <a:t>伤寒论</a:t>
            </a:r>
            <a:r>
              <a:rPr lang="en-US" altLang="zh-CN" sz="1600" dirty="0"/>
              <a:t>》</a:t>
            </a:r>
            <a:r>
              <a:rPr lang="zh-CN" altLang="en-US" sz="1600" dirty="0"/>
              <a:t>文献史论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影印金匮玉函经校注考证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影印孙思邈本伤寒论校注考证</a:t>
            </a:r>
            <a:r>
              <a:rPr lang="en-US" altLang="zh-CN" sz="1600" dirty="0"/>
              <a:t>. </a:t>
            </a:r>
            <a:r>
              <a:rPr lang="zh-CN" altLang="en-US" sz="1600" dirty="0"/>
              <a:t>苑出版社</a:t>
            </a:r>
            <a:r>
              <a:rPr lang="en-US" altLang="zh-CN" sz="1600" dirty="0"/>
              <a:t>. 2015.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, </a:t>
            </a:r>
            <a:r>
              <a:rPr lang="zh-CN" altLang="en-US" sz="1600" dirty="0"/>
              <a:t>温长路</a:t>
            </a:r>
            <a:r>
              <a:rPr lang="en-US" altLang="zh-CN" sz="1600" dirty="0"/>
              <a:t>. </a:t>
            </a:r>
            <a:r>
              <a:rPr lang="zh-CN" altLang="en-US" sz="1600" dirty="0"/>
              <a:t>张仲景生平暨伤寒论版本流传考略</a:t>
            </a:r>
            <a:r>
              <a:rPr lang="en-US" altLang="zh-CN" sz="1600" dirty="0"/>
              <a:t>. </a:t>
            </a:r>
            <a:r>
              <a:rPr lang="zh-CN" altLang="en-US" sz="1600" dirty="0"/>
              <a:t>河南中医</a:t>
            </a:r>
            <a:r>
              <a:rPr lang="en-US" altLang="zh-CN" sz="1600" dirty="0"/>
              <a:t>. 2005;25(1).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李顺保</a:t>
            </a:r>
            <a:r>
              <a:rPr lang="en-US" altLang="zh-CN" sz="1600" dirty="0"/>
              <a:t>. </a:t>
            </a:r>
            <a:r>
              <a:rPr lang="zh-CN" altLang="en-US" sz="1600" dirty="0"/>
              <a:t>伤寒论版本大全</a:t>
            </a:r>
            <a:r>
              <a:rPr lang="en-US" altLang="zh-CN" sz="1600" dirty="0"/>
              <a:t>(2</a:t>
            </a:r>
            <a:r>
              <a:rPr lang="zh-CN" altLang="en-US" sz="1600" dirty="0"/>
              <a:t>版</a:t>
            </a:r>
            <a:r>
              <a:rPr lang="en-US" altLang="zh-CN" sz="1600" dirty="0"/>
              <a:t>). </a:t>
            </a:r>
            <a:r>
              <a:rPr lang="zh-CN" altLang="en-US" sz="1600" dirty="0"/>
              <a:t>学苑出版社</a:t>
            </a:r>
            <a:r>
              <a:rPr lang="en-US" altLang="zh-CN" sz="1600" dirty="0"/>
              <a:t>. 2000.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钱超尘</a:t>
            </a:r>
            <a:r>
              <a:rPr lang="en-US" altLang="zh-CN" sz="1600" dirty="0"/>
              <a:t>. </a:t>
            </a:r>
            <a:r>
              <a:rPr lang="zh-CN" altLang="en-US" sz="1600" dirty="0"/>
              <a:t>伤寒论文献通考</a:t>
            </a:r>
            <a:r>
              <a:rPr lang="en-US" altLang="zh-CN" sz="1600" dirty="0"/>
              <a:t>. </a:t>
            </a:r>
            <a:r>
              <a:rPr lang="zh-CN" altLang="en-US" sz="1600" dirty="0"/>
              <a:t>学苑出版社</a:t>
            </a:r>
            <a:r>
              <a:rPr lang="en-US" altLang="zh-CN" sz="1600" dirty="0"/>
              <a:t>. 1993.</a:t>
            </a:r>
            <a:endParaRPr lang="zh-CN" altLang="en-US" sz="1600" dirty="0"/>
          </a:p>
          <a:p>
            <a:pPr fontAlgn="base" latinLnBrk="1">
              <a:lnSpc>
                <a:spcPct val="150000"/>
              </a:lnSpc>
            </a:pPr>
            <a:r>
              <a:rPr lang="zh-CN" altLang="en-US" sz="1600" dirty="0"/>
              <a:t>马继兴</a:t>
            </a:r>
            <a:r>
              <a:rPr lang="en-US" altLang="zh-CN" sz="1600" dirty="0"/>
              <a:t>. </a:t>
            </a:r>
            <a:r>
              <a:rPr lang="zh-CN" altLang="en-US" sz="1600" dirty="0"/>
              <a:t>中医文献学</a:t>
            </a:r>
            <a:r>
              <a:rPr lang="en-US" altLang="zh-CN" sz="1600" dirty="0"/>
              <a:t>. </a:t>
            </a:r>
            <a:r>
              <a:rPr lang="zh-CN" altLang="en-US" sz="1600" dirty="0"/>
              <a:t>上海科学技术出版社</a:t>
            </a:r>
            <a:r>
              <a:rPr lang="en-US" altLang="zh-CN" sz="1600" dirty="0"/>
              <a:t>. 1990. </a:t>
            </a:r>
            <a:endParaRPr lang="en-US" altLang="zh-CN" sz="1600" dirty="0" smtClean="0"/>
          </a:p>
          <a:p>
            <a:pPr fontAlgn="base" latinLnBrk="1">
              <a:lnSpc>
                <a:spcPct val="150000"/>
              </a:lnSpc>
            </a:pPr>
            <a:r>
              <a:rPr lang="ko-KR" altLang="en-US" sz="1600" dirty="0" err="1" smtClean="0"/>
              <a:t>박시덕</a:t>
            </a:r>
            <a:r>
              <a:rPr lang="ko-KR" altLang="en-US" sz="1600" dirty="0" smtClean="0"/>
              <a:t> 외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돈황본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상한론에</a:t>
            </a:r>
            <a:r>
              <a:rPr lang="ko-KR" altLang="en-US" sz="1600" dirty="0" smtClean="0"/>
              <a:t> 관한 연구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대한한의학원전학회지</a:t>
            </a:r>
            <a:r>
              <a:rPr lang="en-US" altLang="ko-KR" sz="1600" dirty="0" smtClean="0"/>
              <a:t>. 2008;21(1):27-41.</a:t>
            </a:r>
            <a:endParaRPr lang="zh-CN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9427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Arial Black" panose="020B0A04020102020204" pitchFamily="34" charset="0"/>
              </a:rPr>
              <a:t>Reference</a:t>
            </a:r>
            <a:endParaRPr lang="ko-KR" altLang="en-US" sz="4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51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t="6835" r="53602" b="4092"/>
          <a:stretch/>
        </p:blipFill>
        <p:spPr>
          <a:xfrm>
            <a:off x="4928160" y="655578"/>
            <a:ext cx="3940669" cy="58523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875617" y="28624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敦煌 傷寒論 </a:t>
            </a:r>
            <a:r>
              <a:rPr lang="ko-KR" altLang="en-US" dirty="0">
                <a:latin typeface="맑은 고딕" panose="020B0503020000020004" pitchFamily="50" charset="-127"/>
              </a:rPr>
              <a:t>甲本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5" t="8112" r="54414" b="5879"/>
          <a:stretch/>
        </p:blipFill>
        <p:spPr>
          <a:xfrm>
            <a:off x="716691" y="655579"/>
            <a:ext cx="3888259" cy="57471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37943" y="28624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</a:rPr>
              <a:t>敦煌 傷寒論 乙本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138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44484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smtClean="0">
                <a:latin typeface="HY견명조" panose="02030600000101010101" pitchFamily="18" charset="-127"/>
                <a:ea typeface="HY견명조" panose="02030600000101010101" pitchFamily="18" charset="-127"/>
              </a:rPr>
              <a:t>康治本 傷寒論</a:t>
            </a:r>
            <a:endParaRPr lang="ko-KR" altLang="en-US" sz="4000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80521"/>
            <a:ext cx="8229600" cy="47285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latin typeface="맑은 고딕" panose="020B0503020000020004" pitchFamily="50" charset="-127"/>
              </a:rPr>
              <a:t>805</a:t>
            </a:r>
            <a:r>
              <a:rPr lang="ko-KR" altLang="en-US" dirty="0" smtClean="0">
                <a:latin typeface="맑은 고딕" panose="020B0503020000020004" pitchFamily="50" charset="-127"/>
              </a:rPr>
              <a:t>년 </a:t>
            </a:r>
            <a:r>
              <a:rPr lang="ko-KR" altLang="en-US" dirty="0">
                <a:latin typeface="맑은 고딕" panose="020B0503020000020004" pitchFamily="50" charset="-127"/>
              </a:rPr>
              <a:t>일본 승려 最澄이 唐에서 </a:t>
            </a:r>
            <a:r>
              <a:rPr lang="ko-KR" altLang="en-US" dirty="0" smtClean="0">
                <a:latin typeface="맑은 고딕" panose="020B0503020000020004" pitchFamily="50" charset="-127"/>
              </a:rPr>
              <a:t>가져온 것으로 추정</a:t>
            </a:r>
            <a:r>
              <a:rPr lang="en-US" altLang="ko-KR" dirty="0" smtClean="0">
                <a:latin typeface="맑은 고딕" panose="020B0503020000020004" pitchFamily="50" charset="-127"/>
              </a:rPr>
              <a:t>(</a:t>
            </a:r>
            <a:r>
              <a:rPr lang="ko-KR" altLang="en-US" dirty="0" smtClean="0">
                <a:latin typeface="맑은 고딕" panose="020B0503020000020004" pitchFamily="50" charset="-127"/>
              </a:rPr>
              <a:t>李顺保</a:t>
            </a:r>
            <a:r>
              <a:rPr lang="en-US" altLang="ko-KR" dirty="0" smtClean="0">
                <a:latin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804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일본에서 </a:t>
            </a:r>
            <a:r>
              <a:rPr lang="ko-KR" altLang="en-US" sz="1600" dirty="0">
                <a:latin typeface="맑은 고딕" panose="020B0503020000020004" pitchFamily="50" charset="-127"/>
              </a:rPr>
              <a:t>중국으로 파견한 제</a:t>
            </a:r>
            <a:r>
              <a:rPr lang="en-US" altLang="ko-KR" sz="1600" dirty="0">
                <a:latin typeface="맑은 고딕" panose="020B0503020000020004" pitchFamily="50" charset="-127"/>
              </a:rPr>
              <a:t>17</a:t>
            </a:r>
            <a:r>
              <a:rPr lang="ko-KR" altLang="en-US" sz="1600" dirty="0">
                <a:latin typeface="맑은 고딕" panose="020B0503020000020004" pitchFamily="50" charset="-127"/>
              </a:rPr>
              <a:t>차 </a:t>
            </a:r>
            <a:r>
              <a:rPr lang="ko-KR" altLang="en-US" sz="1600" dirty="0" err="1">
                <a:latin typeface="맑은 고딕" panose="020B0503020000020004" pitchFamily="50" charset="-127"/>
              </a:rPr>
              <a:t>견당사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遣唐使</a:t>
            </a:r>
            <a:r>
              <a:rPr lang="en-US" altLang="ko-KR" sz="1600" dirty="0" smtClean="0">
                <a:latin typeface="맑은 고딕" panose="020B0503020000020004" pitchFamily="50" charset="-127"/>
              </a:rPr>
              <a:t>)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일행으로 </a:t>
            </a:r>
            <a:r>
              <a:rPr lang="ko-KR" altLang="en-US" sz="1600" dirty="0">
                <a:latin typeface="맑은 고딕" panose="020B0503020000020004" pitchFamily="50" charset="-127"/>
              </a:rPr>
              <a:t>참가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 panose="020B0503020000020004" pitchFamily="50" charset="-127"/>
              </a:rPr>
              <a:t>저장성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</a:rPr>
              <a:t>浙江</a:t>
            </a:r>
            <a:r>
              <a:rPr lang="en-US" altLang="ko-KR" sz="1600" dirty="0">
                <a:latin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</a:rPr>
              <a:t>타이저우</a:t>
            </a:r>
            <a:r>
              <a:rPr lang="en-US" altLang="ko-KR" sz="1600" dirty="0">
                <a:latin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</a:rPr>
              <a:t>台州</a:t>
            </a:r>
            <a:r>
              <a:rPr lang="en-US" altLang="ko-KR" sz="1600" dirty="0">
                <a:latin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</a:rPr>
              <a:t>에서 사람을 고용하여 대량의 불경을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필사함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805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필사된 책과 함께 귀국</a:t>
            </a:r>
            <a:endParaRPr lang="ko-KR" altLang="en-US" sz="1600" dirty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맑은 고딕" panose="020B0503020000020004" pitchFamily="50" charset="-127"/>
              </a:rPr>
              <a:t>강치본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상한론은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이 때 함께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필사되어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일본에 전해진 것으로 보임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1143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년 和尙 了純이 이를 다시 </a:t>
            </a:r>
            <a:r>
              <a:rPr lang="ko-KR" altLang="en-US" sz="1600" dirty="0" err="1" smtClean="0">
                <a:latin typeface="맑은 고딕" panose="020B0503020000020004" pitchFamily="50" charset="-127"/>
              </a:rPr>
              <a:t>필사하여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 지금에 전함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1600" dirty="0" smtClean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latin typeface="맑은 고딕" panose="020B0503020000020004" pitchFamily="50" charset="-127"/>
              </a:rPr>
              <a:t>가장 적은 분량의 </a:t>
            </a:r>
            <a:r>
              <a:rPr lang="ko-KR" altLang="en-US" dirty="0" err="1" smtClean="0">
                <a:latin typeface="맑은 고딕" panose="020B0503020000020004" pitchFamily="50" charset="-127"/>
              </a:rPr>
              <a:t>상한론</a:t>
            </a:r>
            <a:endParaRPr lang="en-US" altLang="ko-KR" dirty="0" smtClean="0">
              <a:latin typeface="맑은 고딕" panose="020B0503020000020004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맑은 고딕" panose="020B0503020000020004" pitchFamily="50" charset="-127"/>
              </a:rPr>
              <a:t>65</a:t>
            </a:r>
            <a:r>
              <a:rPr lang="ko-KR" altLang="en-US" sz="1600" dirty="0">
                <a:latin typeface="맑은 고딕" panose="020B0503020000020004" pitchFamily="50" charset="-127"/>
              </a:rPr>
              <a:t>개의 조문으로 구성되어 있음 </a:t>
            </a: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太陽病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43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陽明病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少陽病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太陰病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少陰病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厥陰病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맑은 고딕" panose="020B0503020000020004" pitchFamily="50" charset="-127"/>
              </a:rPr>
              <a:t>처방도 모두 </a:t>
            </a:r>
            <a:r>
              <a:rPr lang="en-US" altLang="ko-KR" sz="1600" dirty="0">
                <a:latin typeface="맑은 고딕" panose="020B0503020000020004" pitchFamily="50" charset="-127"/>
              </a:rPr>
              <a:t>50</a:t>
            </a:r>
            <a:r>
              <a:rPr lang="ko-KR" altLang="en-US" sz="1600" dirty="0">
                <a:latin typeface="맑은 고딕" panose="020B0503020000020004" pitchFamily="50" charset="-127"/>
              </a:rPr>
              <a:t>개가 수록되어 </a:t>
            </a:r>
            <a:r>
              <a:rPr lang="ko-KR" altLang="en-US" sz="1600" dirty="0" smtClean="0">
                <a:latin typeface="맑은 고딕" panose="020B0503020000020004" pitchFamily="50" charset="-127"/>
              </a:rPr>
              <a:t>있음</a:t>
            </a:r>
            <a:endParaRPr lang="en-US" altLang="ko-KR" sz="1600" dirty="0" smtClean="0">
              <a:latin typeface="맑은 고딕" panose="020B0503020000020004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靑龍湯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陷胸湯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建中湯에 大小 구분이 없음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/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小承氣湯 없음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1956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885232" y="583259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표제지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993" y="924495"/>
            <a:ext cx="3596226" cy="51153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0" y="66117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/>
              <a:t>Ref : </a:t>
            </a:r>
            <a:r>
              <a:rPr lang="ko-KR" altLang="en-US" sz="1000" dirty="0" smtClean="0"/>
              <a:t>永源寺古寫本 </a:t>
            </a:r>
            <a:r>
              <a:rPr lang="en-US" altLang="ko-KR" sz="1000" dirty="0"/>
              <a:t>(</a:t>
            </a:r>
            <a:r>
              <a:rPr lang="zh-TW" altLang="en-US" sz="1000" dirty="0"/>
              <a:t>出版科學總合硏究所 </a:t>
            </a:r>
            <a:r>
              <a:rPr lang="ko-KR" altLang="en-US" sz="1000" dirty="0" smtClean="0"/>
              <a:t>影印本 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498035" y="597893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권말 </a:t>
            </a:r>
            <a:r>
              <a:rPr lang="ko-KR" altLang="en-US" sz="1400" dirty="0" err="1" smtClean="0"/>
              <a:t>필사기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22" y="947919"/>
            <a:ext cx="3562552" cy="50891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2829878" y="1125540"/>
            <a:ext cx="1377221" cy="389312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92463" y="2672218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1143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92463" y="2174265"/>
            <a:ext cx="612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805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직선 화살표 연결선 17"/>
          <p:cNvCxnSpPr>
            <a:endCxn id="16" idx="3"/>
          </p:cNvCxnSpPr>
          <p:nvPr/>
        </p:nvCxnSpPr>
        <p:spPr>
          <a:xfrm flipH="1" flipV="1">
            <a:off x="2304713" y="2328154"/>
            <a:ext cx="1491424" cy="6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15" idx="3"/>
          </p:cNvCxnSpPr>
          <p:nvPr/>
        </p:nvCxnSpPr>
        <p:spPr>
          <a:xfrm flipH="1" flipV="1">
            <a:off x="2304713" y="2826107"/>
            <a:ext cx="1053919" cy="4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0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83" y="833371"/>
            <a:ext cx="3680987" cy="5110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96" y="833370"/>
            <a:ext cx="3635777" cy="51104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7226016" y="896420"/>
            <a:ext cx="365760" cy="495366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58315" y="896420"/>
            <a:ext cx="1971925" cy="495366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039902" y="896419"/>
            <a:ext cx="832856" cy="495366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6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549" y="972736"/>
            <a:ext cx="3621476" cy="51678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611779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Ref : </a:t>
            </a:r>
            <a:r>
              <a:rPr lang="en-US" altLang="ko-KR" sz="1000" dirty="0" smtClean="0"/>
              <a:t>1858 </a:t>
            </a:r>
            <a:r>
              <a:rPr lang="zh-TW" altLang="en-US" sz="1000" dirty="0" smtClean="0"/>
              <a:t>京</a:t>
            </a:r>
            <a:r>
              <a:rPr lang="zh-TW" altLang="en-US" sz="1000" dirty="0"/>
              <a:t>都書林刊</a:t>
            </a:r>
            <a:r>
              <a:rPr lang="zh-TW" altLang="en-US" sz="1000" dirty="0" smtClean="0"/>
              <a:t>本 </a:t>
            </a:r>
            <a:r>
              <a:rPr lang="en-US" altLang="zh-TW" sz="1000" dirty="0" smtClean="0"/>
              <a:t>( </a:t>
            </a:r>
            <a:r>
              <a:rPr lang="ko-KR" altLang="en-US" sz="1000" dirty="0" err="1" smtClean="0"/>
              <a:t>와세다대학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소장본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25920" y="643328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표제지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841710" y="643328"/>
            <a:ext cx="1574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권말 </a:t>
            </a:r>
            <a:r>
              <a:rPr lang="ko-KR" altLang="en-US" sz="1400" dirty="0" err="1" smtClean="0"/>
              <a:t>필사기</a:t>
            </a:r>
            <a:endParaRPr lang="ko-KR" altLang="en-US" sz="14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76" y="951105"/>
            <a:ext cx="3385167" cy="522789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19681" y="3254303"/>
            <a:ext cx="644057" cy="2743199"/>
          </a:xfrm>
          <a:prstGeom prst="rect">
            <a:avLst/>
          </a:prstGeom>
          <a:solidFill>
            <a:schemeClr val="accent2">
              <a:lumMod val="75000"/>
              <a:alpha val="3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2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586" y="828874"/>
            <a:ext cx="3255918" cy="51771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24" t="1" b="1128"/>
          <a:stretch/>
        </p:blipFill>
        <p:spPr>
          <a:xfrm>
            <a:off x="4559503" y="828874"/>
            <a:ext cx="3387371" cy="517711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58383" y="3042699"/>
            <a:ext cx="311186" cy="2767054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9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</TotalTime>
  <Words>1500</Words>
  <Application>Microsoft Office PowerPoint</Application>
  <PresentationFormat>화면 슬라이드 쇼(4:3)</PresentationFormat>
  <Paragraphs>197</Paragraphs>
  <Slides>36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等线</vt:lpstr>
      <vt:lpstr>HY견명조</vt:lpstr>
      <vt:lpstr>新細明體</vt:lpstr>
      <vt:lpstr>맑은 고딕</vt:lpstr>
      <vt:lpstr>Arial</vt:lpstr>
      <vt:lpstr>Arial Black</vt:lpstr>
      <vt:lpstr>Calibri</vt:lpstr>
      <vt:lpstr>Calibri Light</vt:lpstr>
      <vt:lpstr>Wingdings</vt:lpstr>
      <vt:lpstr>Office 테마</vt:lpstr>
      <vt:lpstr>상한론이라는 책들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119</cp:revision>
  <dcterms:created xsi:type="dcterms:W3CDTF">2018-02-20T23:27:27Z</dcterms:created>
  <dcterms:modified xsi:type="dcterms:W3CDTF">2018-02-26T07:05:06Z</dcterms:modified>
</cp:coreProperties>
</file>